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321" r:id="rId3"/>
    <p:sldId id="322" r:id="rId4"/>
    <p:sldId id="323" r:id="rId5"/>
    <p:sldId id="319" r:id="rId6"/>
    <p:sldId id="320" r:id="rId7"/>
    <p:sldId id="325" r:id="rId8"/>
    <p:sldId id="324" r:id="rId9"/>
    <p:sldId id="269" r:id="rId10"/>
    <p:sldId id="326" r:id="rId11"/>
    <p:sldId id="327" r:id="rId12"/>
    <p:sldId id="333" r:id="rId13"/>
    <p:sldId id="332" r:id="rId14"/>
    <p:sldId id="331" r:id="rId15"/>
    <p:sldId id="345" r:id="rId16"/>
    <p:sldId id="328" r:id="rId17"/>
    <p:sldId id="334" r:id="rId18"/>
    <p:sldId id="277" r:id="rId19"/>
    <p:sldId id="335" r:id="rId20"/>
    <p:sldId id="305" r:id="rId21"/>
    <p:sldId id="336" r:id="rId22"/>
    <p:sldId id="312" r:id="rId23"/>
    <p:sldId id="338" r:id="rId24"/>
    <p:sldId id="340" r:id="rId25"/>
    <p:sldId id="341" r:id="rId26"/>
    <p:sldId id="347" r:id="rId27"/>
    <p:sldId id="348" r:id="rId28"/>
    <p:sldId id="346" r:id="rId29"/>
    <p:sldId id="343" r:id="rId30"/>
  </p:sldIdLst>
  <p:sldSz cx="9144000" cy="6858000" type="screen4x3"/>
  <p:notesSz cx="6864350" cy="9996488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7093"/>
    <a:srgbClr val="3B495F"/>
    <a:srgbClr val="5F6C00"/>
    <a:srgbClr val="BED600"/>
    <a:srgbClr val="586D8E"/>
    <a:srgbClr val="FF9900"/>
    <a:srgbClr val="CEEA00"/>
    <a:srgbClr val="C4DE00"/>
    <a:srgbClr val="663300"/>
    <a:srgbClr val="DE2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5" autoAdjust="0"/>
    <p:restoredTop sz="94651" autoAdjust="0"/>
  </p:normalViewPr>
  <p:slideViewPr>
    <p:cSldViewPr>
      <p:cViewPr varScale="1">
        <p:scale>
          <a:sx n="70" d="100"/>
          <a:sy n="70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ista\Documents\My%20Dropbox\KopijaDelez_dela_v_DV_2002-2013_v2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H:\ZLPI\ANALIZE%20LPI\Analiza%20LI2012\Zaposleni-gibanja2013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sz="2800" dirty="0" err="1">
                <a:solidFill>
                  <a:srgbClr val="5B7093"/>
                </a:solidFill>
                <a:latin typeface="Calibri" pitchFamily="34" charset="0"/>
              </a:rPr>
              <a:t>Stroški</a:t>
            </a:r>
            <a:r>
              <a:rPr lang="en-GB" sz="2800" dirty="0">
                <a:solidFill>
                  <a:srgbClr val="5B7093"/>
                </a:solidFill>
                <a:latin typeface="Calibri" pitchFamily="34" charset="0"/>
              </a:rPr>
              <a:t> </a:t>
            </a:r>
            <a:r>
              <a:rPr lang="en-GB" sz="2800" dirty="0" err="1">
                <a:solidFill>
                  <a:srgbClr val="5B7093"/>
                </a:solidFill>
                <a:latin typeface="Calibri" pitchFamily="34" charset="0"/>
              </a:rPr>
              <a:t>dela</a:t>
            </a:r>
            <a:r>
              <a:rPr lang="en-GB" sz="2800" dirty="0">
                <a:solidFill>
                  <a:srgbClr val="5B7093"/>
                </a:solidFill>
                <a:latin typeface="Calibri" pitchFamily="34" charset="0"/>
              </a:rPr>
              <a:t> v </a:t>
            </a:r>
            <a:r>
              <a:rPr lang="en-GB" sz="2800" dirty="0" err="1">
                <a:solidFill>
                  <a:srgbClr val="5B7093"/>
                </a:solidFill>
                <a:latin typeface="Calibri" pitchFamily="34" charset="0"/>
              </a:rPr>
              <a:t>dodani</a:t>
            </a:r>
            <a:r>
              <a:rPr lang="en-GB" sz="2800" dirty="0">
                <a:solidFill>
                  <a:srgbClr val="5B7093"/>
                </a:solidFill>
                <a:latin typeface="Calibri" pitchFamily="34" charset="0"/>
              </a:rPr>
              <a:t> </a:t>
            </a:r>
            <a:r>
              <a:rPr lang="en-GB" sz="2800" dirty="0" err="1">
                <a:solidFill>
                  <a:srgbClr val="5B7093"/>
                </a:solidFill>
                <a:latin typeface="Calibri" pitchFamily="34" charset="0"/>
              </a:rPr>
              <a:t>vrednosti</a:t>
            </a:r>
            <a:r>
              <a:rPr lang="en-GB" sz="2800" dirty="0">
                <a:solidFill>
                  <a:srgbClr val="5B7093"/>
                </a:solidFill>
                <a:latin typeface="Calibri" pitchFamily="34" charset="0"/>
              </a:rPr>
              <a:t> (%)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Podatki!$B$12</c:f>
              <c:strCache>
                <c:ptCount val="1"/>
                <c:pt idx="0">
                  <c:v>C16 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Podatki!$C$11:$M$11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Podatki!$C$12:$M$12</c:f>
              <c:numCache>
                <c:formatCode>#,##0.0</c:formatCode>
                <c:ptCount val="11"/>
                <c:pt idx="0">
                  <c:v>78.216770764847695</c:v>
                </c:pt>
                <c:pt idx="1">
                  <c:v>77.529418721542186</c:v>
                </c:pt>
                <c:pt idx="2">
                  <c:v>75.34977714685968</c:v>
                </c:pt>
                <c:pt idx="3">
                  <c:v>75.334578372307988</c:v>
                </c:pt>
                <c:pt idx="4">
                  <c:v>72.587083163522152</c:v>
                </c:pt>
                <c:pt idx="5">
                  <c:v>63.654161041597774</c:v>
                </c:pt>
                <c:pt idx="6">
                  <c:v>75.42831274230565</c:v>
                </c:pt>
                <c:pt idx="7">
                  <c:v>73.880760918080099</c:v>
                </c:pt>
                <c:pt idx="8">
                  <c:v>76.219221356976902</c:v>
                </c:pt>
                <c:pt idx="9">
                  <c:v>72.55132747339853</c:v>
                </c:pt>
                <c:pt idx="10">
                  <c:v>69.308871444360278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Podatki!$B$13</c:f>
              <c:strCache>
                <c:ptCount val="1"/>
                <c:pt idx="0">
                  <c:v>C31</c:v>
                </c:pt>
              </c:strCache>
            </c:strRef>
          </c:tx>
          <c:spPr>
            <a:ln w="41275">
              <a:solidFill>
                <a:srgbClr val="FF9900"/>
              </a:solidFill>
            </a:ln>
          </c:spPr>
          <c:marker>
            <c:symbol val="none"/>
          </c:marker>
          <c:cat>
            <c:numRef>
              <c:f>Podatki!$C$11:$M$11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Podatki!$C$13:$M$13</c:f>
              <c:numCache>
                <c:formatCode>#,##0.0</c:formatCode>
                <c:ptCount val="11"/>
                <c:pt idx="0">
                  <c:v>73.86171141111852</c:v>
                </c:pt>
                <c:pt idx="1">
                  <c:v>77.338480316293953</c:v>
                </c:pt>
                <c:pt idx="2">
                  <c:v>77.041756562387633</c:v>
                </c:pt>
                <c:pt idx="3">
                  <c:v>74.108601590692757</c:v>
                </c:pt>
                <c:pt idx="4">
                  <c:v>78.030601541731642</c:v>
                </c:pt>
                <c:pt idx="5">
                  <c:v>80.061874339104008</c:v>
                </c:pt>
                <c:pt idx="6">
                  <c:v>81.729326778566659</c:v>
                </c:pt>
                <c:pt idx="7">
                  <c:v>89.999029477125177</c:v>
                </c:pt>
                <c:pt idx="8">
                  <c:v>90.300235780759351</c:v>
                </c:pt>
                <c:pt idx="9">
                  <c:v>90.777600493014091</c:v>
                </c:pt>
                <c:pt idx="10">
                  <c:v>86.963945385731577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049000"/>
        <c:axId val="89463920"/>
      </c:lineChart>
      <c:catAx>
        <c:axId val="11604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Calibri" pitchFamily="34" charset="0"/>
              </a:defRPr>
            </a:pPr>
            <a:endParaRPr lang="sl-SI"/>
          </a:p>
        </c:txPr>
        <c:crossAx val="89463920"/>
        <c:crosses val="autoZero"/>
        <c:auto val="1"/>
        <c:lblAlgn val="ctr"/>
        <c:lblOffset val="100"/>
        <c:noMultiLvlLbl val="0"/>
      </c:catAx>
      <c:valAx>
        <c:axId val="89463920"/>
        <c:scaling>
          <c:orientation val="minMax"/>
          <c:min val="60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Calibri" pitchFamily="34" charset="0"/>
              </a:defRPr>
            </a:pPr>
            <a:endParaRPr lang="sl-SI"/>
          </a:p>
        </c:txPr>
        <c:crossAx val="1160490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>
              <a:latin typeface="Calibri" pitchFamily="34" charset="0"/>
            </a:defRPr>
          </a:pPr>
          <a:endParaRPr lang="sl-SI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sl-SI" sz="1800"/>
              <a:t>Število zaposlenih v C16+31, pravne osebe</a:t>
            </a:r>
          </a:p>
        </c:rich>
      </c:tx>
      <c:layout>
        <c:manualLayout>
          <c:xMode val="edge"/>
          <c:yMode val="edge"/>
          <c:x val="0.22114477881915745"/>
          <c:y val="4.140904266369001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8987358537380036"/>
          <c:y val="0.12096786102084348"/>
          <c:w val="0.69801146623130461"/>
          <c:h val="0.6754038906997154"/>
        </c:manualLayout>
      </c:layout>
      <c:lineChart>
        <c:grouping val="standard"/>
        <c:varyColors val="0"/>
        <c:ser>
          <c:idx val="0"/>
          <c:order val="0"/>
          <c:tx>
            <c:strRef>
              <c:f>List2!$A$4</c:f>
              <c:strCache>
                <c:ptCount val="1"/>
                <c:pt idx="0">
                  <c:v>C16</c:v>
                </c:pt>
              </c:strCache>
            </c:strRef>
          </c:tx>
          <c:spPr>
            <a:ln w="381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strRef>
              <c:f>List2!$B$3:$ER$3</c:f>
              <c:strCache>
                <c:ptCount val="147"/>
                <c:pt idx="0">
                  <c:v>2002M01</c:v>
                </c:pt>
                <c:pt idx="1">
                  <c:v>2002M02</c:v>
                </c:pt>
                <c:pt idx="2">
                  <c:v>2002M03</c:v>
                </c:pt>
                <c:pt idx="3">
                  <c:v>2002M04</c:v>
                </c:pt>
                <c:pt idx="4">
                  <c:v>2002M05</c:v>
                </c:pt>
                <c:pt idx="5">
                  <c:v>2002M06</c:v>
                </c:pt>
                <c:pt idx="6">
                  <c:v>2002M07</c:v>
                </c:pt>
                <c:pt idx="7">
                  <c:v>2002M08</c:v>
                </c:pt>
                <c:pt idx="8">
                  <c:v>2002M09</c:v>
                </c:pt>
                <c:pt idx="9">
                  <c:v>2002M10</c:v>
                </c:pt>
                <c:pt idx="10">
                  <c:v>2002M11</c:v>
                </c:pt>
                <c:pt idx="11">
                  <c:v>2002M12</c:v>
                </c:pt>
                <c:pt idx="12">
                  <c:v>2003M01</c:v>
                </c:pt>
                <c:pt idx="13">
                  <c:v>2003M02</c:v>
                </c:pt>
                <c:pt idx="14">
                  <c:v>2003M03</c:v>
                </c:pt>
                <c:pt idx="15">
                  <c:v>2003M04</c:v>
                </c:pt>
                <c:pt idx="16">
                  <c:v>2003M05</c:v>
                </c:pt>
                <c:pt idx="17">
                  <c:v>2003M06</c:v>
                </c:pt>
                <c:pt idx="18">
                  <c:v>2003M07</c:v>
                </c:pt>
                <c:pt idx="19">
                  <c:v>2003M08</c:v>
                </c:pt>
                <c:pt idx="20">
                  <c:v>2003M09</c:v>
                </c:pt>
                <c:pt idx="21">
                  <c:v>2003M10</c:v>
                </c:pt>
                <c:pt idx="22">
                  <c:v>2003M11</c:v>
                </c:pt>
                <c:pt idx="23">
                  <c:v>2003M12</c:v>
                </c:pt>
                <c:pt idx="24">
                  <c:v>2004M01</c:v>
                </c:pt>
                <c:pt idx="25">
                  <c:v>2004M02</c:v>
                </c:pt>
                <c:pt idx="26">
                  <c:v>2004M03</c:v>
                </c:pt>
                <c:pt idx="27">
                  <c:v>2004M04</c:v>
                </c:pt>
                <c:pt idx="28">
                  <c:v>2004M05</c:v>
                </c:pt>
                <c:pt idx="29">
                  <c:v>2004M06</c:v>
                </c:pt>
                <c:pt idx="30">
                  <c:v>2004M07</c:v>
                </c:pt>
                <c:pt idx="31">
                  <c:v>2004M08</c:v>
                </c:pt>
                <c:pt idx="32">
                  <c:v>2004M09</c:v>
                </c:pt>
                <c:pt idx="33">
                  <c:v>2004M10</c:v>
                </c:pt>
                <c:pt idx="34">
                  <c:v>2004M11</c:v>
                </c:pt>
                <c:pt idx="35">
                  <c:v>2004M12</c:v>
                </c:pt>
                <c:pt idx="36">
                  <c:v>2005M01</c:v>
                </c:pt>
                <c:pt idx="37">
                  <c:v>2005M02</c:v>
                </c:pt>
                <c:pt idx="38">
                  <c:v>2005M03</c:v>
                </c:pt>
                <c:pt idx="39">
                  <c:v>2005M04</c:v>
                </c:pt>
                <c:pt idx="40">
                  <c:v>2005M05</c:v>
                </c:pt>
                <c:pt idx="41">
                  <c:v>2005M06</c:v>
                </c:pt>
                <c:pt idx="42">
                  <c:v>2005M07</c:v>
                </c:pt>
                <c:pt idx="43">
                  <c:v>2005M08</c:v>
                </c:pt>
                <c:pt idx="44">
                  <c:v>2005M09</c:v>
                </c:pt>
                <c:pt idx="45">
                  <c:v>2005M10</c:v>
                </c:pt>
                <c:pt idx="46">
                  <c:v>2005M11</c:v>
                </c:pt>
                <c:pt idx="47">
                  <c:v>2005M12</c:v>
                </c:pt>
                <c:pt idx="48">
                  <c:v>2006M01</c:v>
                </c:pt>
                <c:pt idx="49">
                  <c:v>2006M02</c:v>
                </c:pt>
                <c:pt idx="50">
                  <c:v>2006M03</c:v>
                </c:pt>
                <c:pt idx="51">
                  <c:v>2006M04</c:v>
                </c:pt>
                <c:pt idx="52">
                  <c:v>2006M05</c:v>
                </c:pt>
                <c:pt idx="53">
                  <c:v>2006M06</c:v>
                </c:pt>
                <c:pt idx="54">
                  <c:v>2006M07</c:v>
                </c:pt>
                <c:pt idx="55">
                  <c:v>2006M08</c:v>
                </c:pt>
                <c:pt idx="56">
                  <c:v>2006M09</c:v>
                </c:pt>
                <c:pt idx="57">
                  <c:v>2006M10</c:v>
                </c:pt>
                <c:pt idx="58">
                  <c:v>2006M11</c:v>
                </c:pt>
                <c:pt idx="59">
                  <c:v>2006M12</c:v>
                </c:pt>
                <c:pt idx="60">
                  <c:v>2007M01</c:v>
                </c:pt>
                <c:pt idx="61">
                  <c:v>2007M02</c:v>
                </c:pt>
                <c:pt idx="62">
                  <c:v>2007M03</c:v>
                </c:pt>
                <c:pt idx="63">
                  <c:v>2007M04</c:v>
                </c:pt>
                <c:pt idx="64">
                  <c:v>2007M05</c:v>
                </c:pt>
                <c:pt idx="65">
                  <c:v>2007M06</c:v>
                </c:pt>
                <c:pt idx="66">
                  <c:v>2007M07</c:v>
                </c:pt>
                <c:pt idx="67">
                  <c:v>2007M08</c:v>
                </c:pt>
                <c:pt idx="68">
                  <c:v>2007M09</c:v>
                </c:pt>
                <c:pt idx="69">
                  <c:v>2007M10</c:v>
                </c:pt>
                <c:pt idx="70">
                  <c:v>2007M11</c:v>
                </c:pt>
                <c:pt idx="71">
                  <c:v>2007M12</c:v>
                </c:pt>
                <c:pt idx="72">
                  <c:v>2008M01</c:v>
                </c:pt>
                <c:pt idx="73">
                  <c:v>2008M02</c:v>
                </c:pt>
                <c:pt idx="74">
                  <c:v>2008M03</c:v>
                </c:pt>
                <c:pt idx="75">
                  <c:v>2008M04</c:v>
                </c:pt>
                <c:pt idx="76">
                  <c:v>2008M05</c:v>
                </c:pt>
                <c:pt idx="77">
                  <c:v>2008M06</c:v>
                </c:pt>
                <c:pt idx="78">
                  <c:v>2008M07</c:v>
                </c:pt>
                <c:pt idx="79">
                  <c:v>2008M08</c:v>
                </c:pt>
                <c:pt idx="80">
                  <c:v>2008M09</c:v>
                </c:pt>
                <c:pt idx="81">
                  <c:v>2008M10</c:v>
                </c:pt>
                <c:pt idx="82">
                  <c:v>2008M11</c:v>
                </c:pt>
                <c:pt idx="83">
                  <c:v>2008M12</c:v>
                </c:pt>
                <c:pt idx="84">
                  <c:v>2009M01</c:v>
                </c:pt>
                <c:pt idx="85">
                  <c:v>2009M02</c:v>
                </c:pt>
                <c:pt idx="86">
                  <c:v>2009M03</c:v>
                </c:pt>
                <c:pt idx="87">
                  <c:v>2009M04</c:v>
                </c:pt>
                <c:pt idx="88">
                  <c:v>2009M05</c:v>
                </c:pt>
                <c:pt idx="89">
                  <c:v>2009M06</c:v>
                </c:pt>
                <c:pt idx="90">
                  <c:v>2009M07</c:v>
                </c:pt>
                <c:pt idx="91">
                  <c:v>2009M08</c:v>
                </c:pt>
                <c:pt idx="92">
                  <c:v>2009M09</c:v>
                </c:pt>
                <c:pt idx="93">
                  <c:v>2009M10</c:v>
                </c:pt>
                <c:pt idx="94">
                  <c:v>2009M11</c:v>
                </c:pt>
                <c:pt idx="95">
                  <c:v>2009M12</c:v>
                </c:pt>
                <c:pt idx="96">
                  <c:v>2010M01</c:v>
                </c:pt>
                <c:pt idx="97">
                  <c:v>2010M02</c:v>
                </c:pt>
                <c:pt idx="98">
                  <c:v>2010M03</c:v>
                </c:pt>
                <c:pt idx="99">
                  <c:v>2010M04</c:v>
                </c:pt>
                <c:pt idx="100">
                  <c:v>2010M05</c:v>
                </c:pt>
                <c:pt idx="101">
                  <c:v>2010M06</c:v>
                </c:pt>
                <c:pt idx="102">
                  <c:v>2010M07</c:v>
                </c:pt>
                <c:pt idx="103">
                  <c:v>2010M08</c:v>
                </c:pt>
                <c:pt idx="104">
                  <c:v>2010M09</c:v>
                </c:pt>
                <c:pt idx="105">
                  <c:v>2010M10</c:v>
                </c:pt>
                <c:pt idx="106">
                  <c:v>2010M11</c:v>
                </c:pt>
                <c:pt idx="107">
                  <c:v>2010M12</c:v>
                </c:pt>
                <c:pt idx="108">
                  <c:v>2011M01</c:v>
                </c:pt>
                <c:pt idx="109">
                  <c:v>2011M02</c:v>
                </c:pt>
                <c:pt idx="110">
                  <c:v>2011M03</c:v>
                </c:pt>
                <c:pt idx="111">
                  <c:v>2011M04</c:v>
                </c:pt>
                <c:pt idx="112">
                  <c:v>2011M05</c:v>
                </c:pt>
                <c:pt idx="113">
                  <c:v>2011M06</c:v>
                </c:pt>
                <c:pt idx="114">
                  <c:v>2011M07</c:v>
                </c:pt>
                <c:pt idx="115">
                  <c:v>2011M08</c:v>
                </c:pt>
                <c:pt idx="116">
                  <c:v>2011M09</c:v>
                </c:pt>
                <c:pt idx="117">
                  <c:v>2011M10</c:v>
                </c:pt>
                <c:pt idx="118">
                  <c:v>2011M11</c:v>
                </c:pt>
                <c:pt idx="119">
                  <c:v>2011M12</c:v>
                </c:pt>
                <c:pt idx="120">
                  <c:v>2012M01</c:v>
                </c:pt>
                <c:pt idx="121">
                  <c:v>2012M02</c:v>
                </c:pt>
                <c:pt idx="122">
                  <c:v>2012M03</c:v>
                </c:pt>
                <c:pt idx="123">
                  <c:v>2012M04</c:v>
                </c:pt>
                <c:pt idx="124">
                  <c:v>2012M05</c:v>
                </c:pt>
                <c:pt idx="125">
                  <c:v>2012M06</c:v>
                </c:pt>
                <c:pt idx="126">
                  <c:v>2012M07</c:v>
                </c:pt>
                <c:pt idx="127">
                  <c:v>2012M08</c:v>
                </c:pt>
                <c:pt idx="128">
                  <c:v>2012M09</c:v>
                </c:pt>
                <c:pt idx="129">
                  <c:v>2012M10</c:v>
                </c:pt>
                <c:pt idx="130">
                  <c:v>2012M11</c:v>
                </c:pt>
                <c:pt idx="131">
                  <c:v>2012M12</c:v>
                </c:pt>
                <c:pt idx="132">
                  <c:v>2013M01</c:v>
                </c:pt>
                <c:pt idx="133">
                  <c:v>2013M02</c:v>
                </c:pt>
                <c:pt idx="134">
                  <c:v>2013M03</c:v>
                </c:pt>
                <c:pt idx="135">
                  <c:v>2013M04</c:v>
                </c:pt>
                <c:pt idx="136">
                  <c:v>2013M05</c:v>
                </c:pt>
                <c:pt idx="137">
                  <c:v>2013M06</c:v>
                </c:pt>
                <c:pt idx="138">
                  <c:v>2013M07</c:v>
                </c:pt>
                <c:pt idx="139">
                  <c:v>2013M08</c:v>
                </c:pt>
                <c:pt idx="140">
                  <c:v>2013M09</c:v>
                </c:pt>
                <c:pt idx="141">
                  <c:v>2013M10</c:v>
                </c:pt>
                <c:pt idx="142">
                  <c:v>2013M11</c:v>
                </c:pt>
                <c:pt idx="143">
                  <c:v>2013M12</c:v>
                </c:pt>
                <c:pt idx="144">
                  <c:v>2014M01</c:v>
                </c:pt>
                <c:pt idx="145">
                  <c:v>2014M02</c:v>
                </c:pt>
                <c:pt idx="146">
                  <c:v>2014M03</c:v>
                </c:pt>
              </c:strCache>
            </c:strRef>
          </c:cat>
          <c:val>
            <c:numRef>
              <c:f>List2!$B$4:$ER$4</c:f>
              <c:numCache>
                <c:formatCode>General</c:formatCode>
                <c:ptCount val="147"/>
                <c:pt idx="0">
                  <c:v>10313</c:v>
                </c:pt>
                <c:pt idx="1">
                  <c:v>10177</c:v>
                </c:pt>
                <c:pt idx="2">
                  <c:v>10164</c:v>
                </c:pt>
                <c:pt idx="3">
                  <c:v>10153</c:v>
                </c:pt>
                <c:pt idx="4">
                  <c:v>10189</c:v>
                </c:pt>
                <c:pt idx="5">
                  <c:v>10204</c:v>
                </c:pt>
                <c:pt idx="6">
                  <c:v>10128</c:v>
                </c:pt>
                <c:pt idx="7">
                  <c:v>10075</c:v>
                </c:pt>
                <c:pt idx="8">
                  <c:v>10110</c:v>
                </c:pt>
                <c:pt idx="9">
                  <c:v>10059</c:v>
                </c:pt>
                <c:pt idx="10">
                  <c:v>10039</c:v>
                </c:pt>
                <c:pt idx="11">
                  <c:v>9965</c:v>
                </c:pt>
                <c:pt idx="12">
                  <c:v>10120</c:v>
                </c:pt>
                <c:pt idx="13">
                  <c:v>10106</c:v>
                </c:pt>
                <c:pt idx="14">
                  <c:v>10081</c:v>
                </c:pt>
                <c:pt idx="15">
                  <c:v>10071</c:v>
                </c:pt>
                <c:pt idx="16">
                  <c:v>10050</c:v>
                </c:pt>
                <c:pt idx="17">
                  <c:v>10084</c:v>
                </c:pt>
                <c:pt idx="18">
                  <c:v>10073</c:v>
                </c:pt>
                <c:pt idx="19">
                  <c:v>10045</c:v>
                </c:pt>
                <c:pt idx="20">
                  <c:v>10003</c:v>
                </c:pt>
                <c:pt idx="21">
                  <c:v>10003</c:v>
                </c:pt>
                <c:pt idx="22">
                  <c:v>10024</c:v>
                </c:pt>
                <c:pt idx="23">
                  <c:v>9937</c:v>
                </c:pt>
                <c:pt idx="24">
                  <c:v>9992</c:v>
                </c:pt>
                <c:pt idx="25">
                  <c:v>9969</c:v>
                </c:pt>
                <c:pt idx="26">
                  <c:v>9955</c:v>
                </c:pt>
                <c:pt idx="27">
                  <c:v>9914</c:v>
                </c:pt>
                <c:pt idx="28">
                  <c:v>9946</c:v>
                </c:pt>
                <c:pt idx="29">
                  <c:v>9977</c:v>
                </c:pt>
                <c:pt idx="30">
                  <c:v>9915</c:v>
                </c:pt>
                <c:pt idx="31">
                  <c:v>9879</c:v>
                </c:pt>
                <c:pt idx="32">
                  <c:v>9880</c:v>
                </c:pt>
                <c:pt idx="33">
                  <c:v>9756</c:v>
                </c:pt>
                <c:pt idx="34">
                  <c:v>9731</c:v>
                </c:pt>
                <c:pt idx="35">
                  <c:v>9621</c:v>
                </c:pt>
                <c:pt idx="36">
                  <c:v>9688</c:v>
                </c:pt>
                <c:pt idx="37">
                  <c:v>9700</c:v>
                </c:pt>
                <c:pt idx="38">
                  <c:v>9615</c:v>
                </c:pt>
                <c:pt idx="39">
                  <c:v>9593</c:v>
                </c:pt>
                <c:pt idx="40">
                  <c:v>9540</c:v>
                </c:pt>
                <c:pt idx="41">
                  <c:v>9537</c:v>
                </c:pt>
                <c:pt idx="42">
                  <c:v>9490</c:v>
                </c:pt>
                <c:pt idx="43">
                  <c:v>9493</c:v>
                </c:pt>
                <c:pt idx="44">
                  <c:v>9381</c:v>
                </c:pt>
                <c:pt idx="45">
                  <c:v>9420</c:v>
                </c:pt>
                <c:pt idx="46">
                  <c:v>9411</c:v>
                </c:pt>
                <c:pt idx="47">
                  <c:v>9282</c:v>
                </c:pt>
                <c:pt idx="48">
                  <c:v>9783</c:v>
                </c:pt>
                <c:pt idx="49">
                  <c:v>9793</c:v>
                </c:pt>
                <c:pt idx="50">
                  <c:v>9826</c:v>
                </c:pt>
                <c:pt idx="51">
                  <c:v>9806</c:v>
                </c:pt>
                <c:pt idx="52">
                  <c:v>9824</c:v>
                </c:pt>
                <c:pt idx="53">
                  <c:v>9829</c:v>
                </c:pt>
                <c:pt idx="54">
                  <c:v>9566</c:v>
                </c:pt>
                <c:pt idx="55">
                  <c:v>9574</c:v>
                </c:pt>
                <c:pt idx="56">
                  <c:v>9723</c:v>
                </c:pt>
                <c:pt idx="57">
                  <c:v>9863</c:v>
                </c:pt>
                <c:pt idx="58">
                  <c:v>9908</c:v>
                </c:pt>
                <c:pt idx="59">
                  <c:v>9735</c:v>
                </c:pt>
                <c:pt idx="60">
                  <c:v>9786</c:v>
                </c:pt>
                <c:pt idx="61">
                  <c:v>9870</c:v>
                </c:pt>
                <c:pt idx="62">
                  <c:v>9945</c:v>
                </c:pt>
                <c:pt idx="63">
                  <c:v>9979</c:v>
                </c:pt>
                <c:pt idx="64">
                  <c:v>9988</c:v>
                </c:pt>
                <c:pt idx="65">
                  <c:v>9973</c:v>
                </c:pt>
                <c:pt idx="66">
                  <c:v>9951</c:v>
                </c:pt>
                <c:pt idx="67">
                  <c:v>9915</c:v>
                </c:pt>
                <c:pt idx="68">
                  <c:v>9916</c:v>
                </c:pt>
                <c:pt idx="69">
                  <c:v>9980</c:v>
                </c:pt>
                <c:pt idx="70">
                  <c:v>9970</c:v>
                </c:pt>
                <c:pt idx="71">
                  <c:v>9857</c:v>
                </c:pt>
                <c:pt idx="72">
                  <c:v>9490</c:v>
                </c:pt>
                <c:pt idx="73">
                  <c:v>9499</c:v>
                </c:pt>
                <c:pt idx="74">
                  <c:v>9488</c:v>
                </c:pt>
                <c:pt idx="75">
                  <c:v>9477</c:v>
                </c:pt>
                <c:pt idx="76">
                  <c:v>9134</c:v>
                </c:pt>
                <c:pt idx="77">
                  <c:v>9052</c:v>
                </c:pt>
                <c:pt idx="78">
                  <c:v>8956</c:v>
                </c:pt>
                <c:pt idx="79">
                  <c:v>8914</c:v>
                </c:pt>
                <c:pt idx="80">
                  <c:v>8910</c:v>
                </c:pt>
                <c:pt idx="81">
                  <c:v>8849</c:v>
                </c:pt>
                <c:pt idx="82">
                  <c:v>8737</c:v>
                </c:pt>
                <c:pt idx="83">
                  <c:v>8593</c:v>
                </c:pt>
                <c:pt idx="84">
                  <c:v>8244</c:v>
                </c:pt>
                <c:pt idx="85">
                  <c:v>8081</c:v>
                </c:pt>
                <c:pt idx="86">
                  <c:v>7975</c:v>
                </c:pt>
                <c:pt idx="87">
                  <c:v>7799</c:v>
                </c:pt>
                <c:pt idx="88">
                  <c:v>7670</c:v>
                </c:pt>
                <c:pt idx="89">
                  <c:v>7616</c:v>
                </c:pt>
                <c:pt idx="90">
                  <c:v>7569</c:v>
                </c:pt>
                <c:pt idx="91">
                  <c:v>7544</c:v>
                </c:pt>
                <c:pt idx="92">
                  <c:v>7510</c:v>
                </c:pt>
                <c:pt idx="93">
                  <c:v>7449</c:v>
                </c:pt>
                <c:pt idx="94">
                  <c:v>7413</c:v>
                </c:pt>
                <c:pt idx="95">
                  <c:v>7320</c:v>
                </c:pt>
                <c:pt idx="96">
                  <c:v>7279</c:v>
                </c:pt>
                <c:pt idx="97">
                  <c:v>7276</c:v>
                </c:pt>
                <c:pt idx="98">
                  <c:v>7256</c:v>
                </c:pt>
                <c:pt idx="99">
                  <c:v>7193</c:v>
                </c:pt>
                <c:pt idx="100">
                  <c:v>7138</c:v>
                </c:pt>
                <c:pt idx="101">
                  <c:v>7148</c:v>
                </c:pt>
                <c:pt idx="102">
                  <c:v>7124</c:v>
                </c:pt>
                <c:pt idx="103">
                  <c:v>7079</c:v>
                </c:pt>
                <c:pt idx="104">
                  <c:v>7162</c:v>
                </c:pt>
                <c:pt idx="105">
                  <c:v>7146</c:v>
                </c:pt>
                <c:pt idx="106">
                  <c:v>7117</c:v>
                </c:pt>
                <c:pt idx="107">
                  <c:v>6959</c:v>
                </c:pt>
                <c:pt idx="108">
                  <c:v>6983</c:v>
                </c:pt>
                <c:pt idx="109">
                  <c:v>7025</c:v>
                </c:pt>
                <c:pt idx="110">
                  <c:v>7037</c:v>
                </c:pt>
                <c:pt idx="111">
                  <c:v>7091</c:v>
                </c:pt>
                <c:pt idx="112">
                  <c:v>7220</c:v>
                </c:pt>
                <c:pt idx="113">
                  <c:v>7133</c:v>
                </c:pt>
                <c:pt idx="114">
                  <c:v>7038</c:v>
                </c:pt>
                <c:pt idx="115">
                  <c:v>6982</c:v>
                </c:pt>
                <c:pt idx="116">
                  <c:v>7025</c:v>
                </c:pt>
                <c:pt idx="117">
                  <c:v>6968</c:v>
                </c:pt>
                <c:pt idx="118">
                  <c:v>6974</c:v>
                </c:pt>
                <c:pt idx="119">
                  <c:v>6897</c:v>
                </c:pt>
                <c:pt idx="120">
                  <c:v>6959</c:v>
                </c:pt>
                <c:pt idx="121">
                  <c:v>6971</c:v>
                </c:pt>
                <c:pt idx="122">
                  <c:v>6994</c:v>
                </c:pt>
                <c:pt idx="123">
                  <c:v>6868</c:v>
                </c:pt>
                <c:pt idx="124">
                  <c:v>6877</c:v>
                </c:pt>
                <c:pt idx="125">
                  <c:v>6832</c:v>
                </c:pt>
                <c:pt idx="126">
                  <c:v>6765</c:v>
                </c:pt>
                <c:pt idx="127">
                  <c:v>6583</c:v>
                </c:pt>
                <c:pt idx="128">
                  <c:v>6507</c:v>
                </c:pt>
                <c:pt idx="129">
                  <c:v>6455</c:v>
                </c:pt>
                <c:pt idx="130">
                  <c:v>6444</c:v>
                </c:pt>
                <c:pt idx="131">
                  <c:v>6293</c:v>
                </c:pt>
                <c:pt idx="132">
                  <c:v>6233</c:v>
                </c:pt>
                <c:pt idx="133">
                  <c:v>6216</c:v>
                </c:pt>
                <c:pt idx="134">
                  <c:v>6242</c:v>
                </c:pt>
                <c:pt idx="135">
                  <c:v>6264</c:v>
                </c:pt>
                <c:pt idx="136">
                  <c:v>6308</c:v>
                </c:pt>
                <c:pt idx="137">
                  <c:v>6281</c:v>
                </c:pt>
                <c:pt idx="138">
                  <c:v>6252</c:v>
                </c:pt>
                <c:pt idx="139">
                  <c:v>6257</c:v>
                </c:pt>
                <c:pt idx="140">
                  <c:v>6245</c:v>
                </c:pt>
                <c:pt idx="141">
                  <c:v>6252</c:v>
                </c:pt>
                <c:pt idx="142">
                  <c:v>6252</c:v>
                </c:pt>
                <c:pt idx="143">
                  <c:v>6207</c:v>
                </c:pt>
                <c:pt idx="144">
                  <c:v>6258</c:v>
                </c:pt>
                <c:pt idx="145">
                  <c:v>6247</c:v>
                </c:pt>
                <c:pt idx="146">
                  <c:v>6260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List2!$A$5</c:f>
              <c:strCache>
                <c:ptCount val="1"/>
                <c:pt idx="0">
                  <c:v>C31</c:v>
                </c:pt>
              </c:strCache>
            </c:strRef>
          </c:tx>
          <c:spPr>
            <a:ln w="38100">
              <a:solidFill>
                <a:srgbClr val="FF9900"/>
              </a:solidFill>
              <a:prstDash val="solid"/>
            </a:ln>
          </c:spPr>
          <c:marker>
            <c:symbol val="none"/>
          </c:marker>
          <c:dLbls>
            <c:dLbl>
              <c:idx val="106"/>
              <c:layout>
                <c:manualLayout>
                  <c:x val="0.18663646897939482"/>
                  <c:y val="2.947031284539281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6</a:t>
                    </a:r>
                    <a:r>
                      <a:rPr lang="en-US"/>
                      <a:t>.260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8"/>
              <c:layout>
                <c:manualLayout>
                  <c:x val="0.17607960526828512"/>
                  <c:y val="0.10356342969069857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/>
                      <a:t>.904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List2!$B$3:$ER$3</c:f>
              <c:strCache>
                <c:ptCount val="147"/>
                <c:pt idx="0">
                  <c:v>2002M01</c:v>
                </c:pt>
                <c:pt idx="1">
                  <c:v>2002M02</c:v>
                </c:pt>
                <c:pt idx="2">
                  <c:v>2002M03</c:v>
                </c:pt>
                <c:pt idx="3">
                  <c:v>2002M04</c:v>
                </c:pt>
                <c:pt idx="4">
                  <c:v>2002M05</c:v>
                </c:pt>
                <c:pt idx="5">
                  <c:v>2002M06</c:v>
                </c:pt>
                <c:pt idx="6">
                  <c:v>2002M07</c:v>
                </c:pt>
                <c:pt idx="7">
                  <c:v>2002M08</c:v>
                </c:pt>
                <c:pt idx="8">
                  <c:v>2002M09</c:v>
                </c:pt>
                <c:pt idx="9">
                  <c:v>2002M10</c:v>
                </c:pt>
                <c:pt idx="10">
                  <c:v>2002M11</c:v>
                </c:pt>
                <c:pt idx="11">
                  <c:v>2002M12</c:v>
                </c:pt>
                <c:pt idx="12">
                  <c:v>2003M01</c:v>
                </c:pt>
                <c:pt idx="13">
                  <c:v>2003M02</c:v>
                </c:pt>
                <c:pt idx="14">
                  <c:v>2003M03</c:v>
                </c:pt>
                <c:pt idx="15">
                  <c:v>2003M04</c:v>
                </c:pt>
                <c:pt idx="16">
                  <c:v>2003M05</c:v>
                </c:pt>
                <c:pt idx="17">
                  <c:v>2003M06</c:v>
                </c:pt>
                <c:pt idx="18">
                  <c:v>2003M07</c:v>
                </c:pt>
                <c:pt idx="19">
                  <c:v>2003M08</c:v>
                </c:pt>
                <c:pt idx="20">
                  <c:v>2003M09</c:v>
                </c:pt>
                <c:pt idx="21">
                  <c:v>2003M10</c:v>
                </c:pt>
                <c:pt idx="22">
                  <c:v>2003M11</c:v>
                </c:pt>
                <c:pt idx="23">
                  <c:v>2003M12</c:v>
                </c:pt>
                <c:pt idx="24">
                  <c:v>2004M01</c:v>
                </c:pt>
                <c:pt idx="25">
                  <c:v>2004M02</c:v>
                </c:pt>
                <c:pt idx="26">
                  <c:v>2004M03</c:v>
                </c:pt>
                <c:pt idx="27">
                  <c:v>2004M04</c:v>
                </c:pt>
                <c:pt idx="28">
                  <c:v>2004M05</c:v>
                </c:pt>
                <c:pt idx="29">
                  <c:v>2004M06</c:v>
                </c:pt>
                <c:pt idx="30">
                  <c:v>2004M07</c:v>
                </c:pt>
                <c:pt idx="31">
                  <c:v>2004M08</c:v>
                </c:pt>
                <c:pt idx="32">
                  <c:v>2004M09</c:v>
                </c:pt>
                <c:pt idx="33">
                  <c:v>2004M10</c:v>
                </c:pt>
                <c:pt idx="34">
                  <c:v>2004M11</c:v>
                </c:pt>
                <c:pt idx="35">
                  <c:v>2004M12</c:v>
                </c:pt>
                <c:pt idx="36">
                  <c:v>2005M01</c:v>
                </c:pt>
                <c:pt idx="37">
                  <c:v>2005M02</c:v>
                </c:pt>
                <c:pt idx="38">
                  <c:v>2005M03</c:v>
                </c:pt>
                <c:pt idx="39">
                  <c:v>2005M04</c:v>
                </c:pt>
                <c:pt idx="40">
                  <c:v>2005M05</c:v>
                </c:pt>
                <c:pt idx="41">
                  <c:v>2005M06</c:v>
                </c:pt>
                <c:pt idx="42">
                  <c:v>2005M07</c:v>
                </c:pt>
                <c:pt idx="43">
                  <c:v>2005M08</c:v>
                </c:pt>
                <c:pt idx="44">
                  <c:v>2005M09</c:v>
                </c:pt>
                <c:pt idx="45">
                  <c:v>2005M10</c:v>
                </c:pt>
                <c:pt idx="46">
                  <c:v>2005M11</c:v>
                </c:pt>
                <c:pt idx="47">
                  <c:v>2005M12</c:v>
                </c:pt>
                <c:pt idx="48">
                  <c:v>2006M01</c:v>
                </c:pt>
                <c:pt idx="49">
                  <c:v>2006M02</c:v>
                </c:pt>
                <c:pt idx="50">
                  <c:v>2006M03</c:v>
                </c:pt>
                <c:pt idx="51">
                  <c:v>2006M04</c:v>
                </c:pt>
                <c:pt idx="52">
                  <c:v>2006M05</c:v>
                </c:pt>
                <c:pt idx="53">
                  <c:v>2006M06</c:v>
                </c:pt>
                <c:pt idx="54">
                  <c:v>2006M07</c:v>
                </c:pt>
                <c:pt idx="55">
                  <c:v>2006M08</c:v>
                </c:pt>
                <c:pt idx="56">
                  <c:v>2006M09</c:v>
                </c:pt>
                <c:pt idx="57">
                  <c:v>2006M10</c:v>
                </c:pt>
                <c:pt idx="58">
                  <c:v>2006M11</c:v>
                </c:pt>
                <c:pt idx="59">
                  <c:v>2006M12</c:v>
                </c:pt>
                <c:pt idx="60">
                  <c:v>2007M01</c:v>
                </c:pt>
                <c:pt idx="61">
                  <c:v>2007M02</c:v>
                </c:pt>
                <c:pt idx="62">
                  <c:v>2007M03</c:v>
                </c:pt>
                <c:pt idx="63">
                  <c:v>2007M04</c:v>
                </c:pt>
                <c:pt idx="64">
                  <c:v>2007M05</c:v>
                </c:pt>
                <c:pt idx="65">
                  <c:v>2007M06</c:v>
                </c:pt>
                <c:pt idx="66">
                  <c:v>2007M07</c:v>
                </c:pt>
                <c:pt idx="67">
                  <c:v>2007M08</c:v>
                </c:pt>
                <c:pt idx="68">
                  <c:v>2007M09</c:v>
                </c:pt>
                <c:pt idx="69">
                  <c:v>2007M10</c:v>
                </c:pt>
                <c:pt idx="70">
                  <c:v>2007M11</c:v>
                </c:pt>
                <c:pt idx="71">
                  <c:v>2007M12</c:v>
                </c:pt>
                <c:pt idx="72">
                  <c:v>2008M01</c:v>
                </c:pt>
                <c:pt idx="73">
                  <c:v>2008M02</c:v>
                </c:pt>
                <c:pt idx="74">
                  <c:v>2008M03</c:v>
                </c:pt>
                <c:pt idx="75">
                  <c:v>2008M04</c:v>
                </c:pt>
                <c:pt idx="76">
                  <c:v>2008M05</c:v>
                </c:pt>
                <c:pt idx="77">
                  <c:v>2008M06</c:v>
                </c:pt>
                <c:pt idx="78">
                  <c:v>2008M07</c:v>
                </c:pt>
                <c:pt idx="79">
                  <c:v>2008M08</c:v>
                </c:pt>
                <c:pt idx="80">
                  <c:v>2008M09</c:v>
                </c:pt>
                <c:pt idx="81">
                  <c:v>2008M10</c:v>
                </c:pt>
                <c:pt idx="82">
                  <c:v>2008M11</c:v>
                </c:pt>
                <c:pt idx="83">
                  <c:v>2008M12</c:v>
                </c:pt>
                <c:pt idx="84">
                  <c:v>2009M01</c:v>
                </c:pt>
                <c:pt idx="85">
                  <c:v>2009M02</c:v>
                </c:pt>
                <c:pt idx="86">
                  <c:v>2009M03</c:v>
                </c:pt>
                <c:pt idx="87">
                  <c:v>2009M04</c:v>
                </c:pt>
                <c:pt idx="88">
                  <c:v>2009M05</c:v>
                </c:pt>
                <c:pt idx="89">
                  <c:v>2009M06</c:v>
                </c:pt>
                <c:pt idx="90">
                  <c:v>2009M07</c:v>
                </c:pt>
                <c:pt idx="91">
                  <c:v>2009M08</c:v>
                </c:pt>
                <c:pt idx="92">
                  <c:v>2009M09</c:v>
                </c:pt>
                <c:pt idx="93">
                  <c:v>2009M10</c:v>
                </c:pt>
                <c:pt idx="94">
                  <c:v>2009M11</c:v>
                </c:pt>
                <c:pt idx="95">
                  <c:v>2009M12</c:v>
                </c:pt>
                <c:pt idx="96">
                  <c:v>2010M01</c:v>
                </c:pt>
                <c:pt idx="97">
                  <c:v>2010M02</c:v>
                </c:pt>
                <c:pt idx="98">
                  <c:v>2010M03</c:v>
                </c:pt>
                <c:pt idx="99">
                  <c:v>2010M04</c:v>
                </c:pt>
                <c:pt idx="100">
                  <c:v>2010M05</c:v>
                </c:pt>
                <c:pt idx="101">
                  <c:v>2010M06</c:v>
                </c:pt>
                <c:pt idx="102">
                  <c:v>2010M07</c:v>
                </c:pt>
                <c:pt idx="103">
                  <c:v>2010M08</c:v>
                </c:pt>
                <c:pt idx="104">
                  <c:v>2010M09</c:v>
                </c:pt>
                <c:pt idx="105">
                  <c:v>2010M10</c:v>
                </c:pt>
                <c:pt idx="106">
                  <c:v>2010M11</c:v>
                </c:pt>
                <c:pt idx="107">
                  <c:v>2010M12</c:v>
                </c:pt>
                <c:pt idx="108">
                  <c:v>2011M01</c:v>
                </c:pt>
                <c:pt idx="109">
                  <c:v>2011M02</c:v>
                </c:pt>
                <c:pt idx="110">
                  <c:v>2011M03</c:v>
                </c:pt>
                <c:pt idx="111">
                  <c:v>2011M04</c:v>
                </c:pt>
                <c:pt idx="112">
                  <c:v>2011M05</c:v>
                </c:pt>
                <c:pt idx="113">
                  <c:v>2011M06</c:v>
                </c:pt>
                <c:pt idx="114">
                  <c:v>2011M07</c:v>
                </c:pt>
                <c:pt idx="115">
                  <c:v>2011M08</c:v>
                </c:pt>
                <c:pt idx="116">
                  <c:v>2011M09</c:v>
                </c:pt>
                <c:pt idx="117">
                  <c:v>2011M10</c:v>
                </c:pt>
                <c:pt idx="118">
                  <c:v>2011M11</c:v>
                </c:pt>
                <c:pt idx="119">
                  <c:v>2011M12</c:v>
                </c:pt>
                <c:pt idx="120">
                  <c:v>2012M01</c:v>
                </c:pt>
                <c:pt idx="121">
                  <c:v>2012M02</c:v>
                </c:pt>
                <c:pt idx="122">
                  <c:v>2012M03</c:v>
                </c:pt>
                <c:pt idx="123">
                  <c:v>2012M04</c:v>
                </c:pt>
                <c:pt idx="124">
                  <c:v>2012M05</c:v>
                </c:pt>
                <c:pt idx="125">
                  <c:v>2012M06</c:v>
                </c:pt>
                <c:pt idx="126">
                  <c:v>2012M07</c:v>
                </c:pt>
                <c:pt idx="127">
                  <c:v>2012M08</c:v>
                </c:pt>
                <c:pt idx="128">
                  <c:v>2012M09</c:v>
                </c:pt>
                <c:pt idx="129">
                  <c:v>2012M10</c:v>
                </c:pt>
                <c:pt idx="130">
                  <c:v>2012M11</c:v>
                </c:pt>
                <c:pt idx="131">
                  <c:v>2012M12</c:v>
                </c:pt>
                <c:pt idx="132">
                  <c:v>2013M01</c:v>
                </c:pt>
                <c:pt idx="133">
                  <c:v>2013M02</c:v>
                </c:pt>
                <c:pt idx="134">
                  <c:v>2013M03</c:v>
                </c:pt>
                <c:pt idx="135">
                  <c:v>2013M04</c:v>
                </c:pt>
                <c:pt idx="136">
                  <c:v>2013M05</c:v>
                </c:pt>
                <c:pt idx="137">
                  <c:v>2013M06</c:v>
                </c:pt>
                <c:pt idx="138">
                  <c:v>2013M07</c:v>
                </c:pt>
                <c:pt idx="139">
                  <c:v>2013M08</c:v>
                </c:pt>
                <c:pt idx="140">
                  <c:v>2013M09</c:v>
                </c:pt>
                <c:pt idx="141">
                  <c:v>2013M10</c:v>
                </c:pt>
                <c:pt idx="142">
                  <c:v>2013M11</c:v>
                </c:pt>
                <c:pt idx="143">
                  <c:v>2013M12</c:v>
                </c:pt>
                <c:pt idx="144">
                  <c:v>2014M01</c:v>
                </c:pt>
                <c:pt idx="145">
                  <c:v>2014M02</c:v>
                </c:pt>
                <c:pt idx="146">
                  <c:v>2014M03</c:v>
                </c:pt>
              </c:strCache>
            </c:strRef>
          </c:cat>
          <c:val>
            <c:numRef>
              <c:f>List2!$B$5:$ER$5</c:f>
              <c:numCache>
                <c:formatCode>General</c:formatCode>
                <c:ptCount val="147"/>
                <c:pt idx="0">
                  <c:v>9668</c:v>
                </c:pt>
                <c:pt idx="1">
                  <c:v>9640</c:v>
                </c:pt>
                <c:pt idx="2">
                  <c:v>9545</c:v>
                </c:pt>
                <c:pt idx="3">
                  <c:v>9567</c:v>
                </c:pt>
                <c:pt idx="4">
                  <c:v>9572</c:v>
                </c:pt>
                <c:pt idx="5">
                  <c:v>9574</c:v>
                </c:pt>
                <c:pt idx="6">
                  <c:v>9513</c:v>
                </c:pt>
                <c:pt idx="7">
                  <c:v>9538</c:v>
                </c:pt>
                <c:pt idx="8">
                  <c:v>9587</c:v>
                </c:pt>
                <c:pt idx="9">
                  <c:v>9580</c:v>
                </c:pt>
                <c:pt idx="10">
                  <c:v>9599</c:v>
                </c:pt>
                <c:pt idx="11">
                  <c:v>9566</c:v>
                </c:pt>
                <c:pt idx="12">
                  <c:v>9748</c:v>
                </c:pt>
                <c:pt idx="13">
                  <c:v>9780</c:v>
                </c:pt>
                <c:pt idx="14">
                  <c:v>9801</c:v>
                </c:pt>
                <c:pt idx="15">
                  <c:v>9706</c:v>
                </c:pt>
                <c:pt idx="16">
                  <c:v>9633</c:v>
                </c:pt>
                <c:pt idx="17">
                  <c:v>9507</c:v>
                </c:pt>
                <c:pt idx="18">
                  <c:v>9423</c:v>
                </c:pt>
                <c:pt idx="19">
                  <c:v>9370</c:v>
                </c:pt>
                <c:pt idx="20">
                  <c:v>9303</c:v>
                </c:pt>
                <c:pt idx="21">
                  <c:v>9285</c:v>
                </c:pt>
                <c:pt idx="22">
                  <c:v>9151</c:v>
                </c:pt>
                <c:pt idx="23">
                  <c:v>9086</c:v>
                </c:pt>
                <c:pt idx="24">
                  <c:v>9334</c:v>
                </c:pt>
                <c:pt idx="25">
                  <c:v>9318</c:v>
                </c:pt>
                <c:pt idx="26">
                  <c:v>9371</c:v>
                </c:pt>
                <c:pt idx="27">
                  <c:v>9341</c:v>
                </c:pt>
                <c:pt idx="28">
                  <c:v>9319</c:v>
                </c:pt>
                <c:pt idx="29">
                  <c:v>9297</c:v>
                </c:pt>
                <c:pt idx="30">
                  <c:v>9225</c:v>
                </c:pt>
                <c:pt idx="31">
                  <c:v>9216</c:v>
                </c:pt>
                <c:pt idx="32">
                  <c:v>9268</c:v>
                </c:pt>
                <c:pt idx="33">
                  <c:v>9360</c:v>
                </c:pt>
                <c:pt idx="34">
                  <c:v>9343</c:v>
                </c:pt>
                <c:pt idx="35">
                  <c:v>9311</c:v>
                </c:pt>
                <c:pt idx="36">
                  <c:v>9375</c:v>
                </c:pt>
                <c:pt idx="37">
                  <c:v>9444</c:v>
                </c:pt>
                <c:pt idx="38">
                  <c:v>9456</c:v>
                </c:pt>
                <c:pt idx="39">
                  <c:v>9428</c:v>
                </c:pt>
                <c:pt idx="40">
                  <c:v>9444</c:v>
                </c:pt>
                <c:pt idx="41">
                  <c:v>9442</c:v>
                </c:pt>
                <c:pt idx="42">
                  <c:v>9379</c:v>
                </c:pt>
                <c:pt idx="43">
                  <c:v>9288</c:v>
                </c:pt>
                <c:pt idx="44">
                  <c:v>9298</c:v>
                </c:pt>
                <c:pt idx="45">
                  <c:v>9279</c:v>
                </c:pt>
                <c:pt idx="46">
                  <c:v>9278</c:v>
                </c:pt>
                <c:pt idx="47">
                  <c:v>9230</c:v>
                </c:pt>
                <c:pt idx="48">
                  <c:v>8934</c:v>
                </c:pt>
                <c:pt idx="49">
                  <c:v>8928</c:v>
                </c:pt>
                <c:pt idx="50">
                  <c:v>8932</c:v>
                </c:pt>
                <c:pt idx="51">
                  <c:v>8895</c:v>
                </c:pt>
                <c:pt idx="52">
                  <c:v>8891</c:v>
                </c:pt>
                <c:pt idx="53">
                  <c:v>8854</c:v>
                </c:pt>
                <c:pt idx="54">
                  <c:v>8806</c:v>
                </c:pt>
                <c:pt idx="55">
                  <c:v>8783</c:v>
                </c:pt>
                <c:pt idx="56">
                  <c:v>8819</c:v>
                </c:pt>
                <c:pt idx="57">
                  <c:v>8821</c:v>
                </c:pt>
                <c:pt idx="58">
                  <c:v>8863</c:v>
                </c:pt>
                <c:pt idx="59">
                  <c:v>8835</c:v>
                </c:pt>
                <c:pt idx="60">
                  <c:v>8878</c:v>
                </c:pt>
                <c:pt idx="61">
                  <c:v>8885</c:v>
                </c:pt>
                <c:pt idx="62">
                  <c:v>8885</c:v>
                </c:pt>
                <c:pt idx="63">
                  <c:v>8874</c:v>
                </c:pt>
                <c:pt idx="64">
                  <c:v>8854</c:v>
                </c:pt>
                <c:pt idx="65">
                  <c:v>8853</c:v>
                </c:pt>
                <c:pt idx="66">
                  <c:v>8737</c:v>
                </c:pt>
                <c:pt idx="67">
                  <c:v>8722</c:v>
                </c:pt>
                <c:pt idx="68">
                  <c:v>8754</c:v>
                </c:pt>
                <c:pt idx="69">
                  <c:v>8771</c:v>
                </c:pt>
                <c:pt idx="70">
                  <c:v>8778</c:v>
                </c:pt>
                <c:pt idx="71">
                  <c:v>8721</c:v>
                </c:pt>
                <c:pt idx="72">
                  <c:v>8874</c:v>
                </c:pt>
                <c:pt idx="73">
                  <c:v>8885</c:v>
                </c:pt>
                <c:pt idx="74">
                  <c:v>8867</c:v>
                </c:pt>
                <c:pt idx="75">
                  <c:v>8803</c:v>
                </c:pt>
                <c:pt idx="76">
                  <c:v>9073</c:v>
                </c:pt>
                <c:pt idx="77">
                  <c:v>9027</c:v>
                </c:pt>
                <c:pt idx="78">
                  <c:v>8930</c:v>
                </c:pt>
                <c:pt idx="79">
                  <c:v>8863</c:v>
                </c:pt>
                <c:pt idx="80">
                  <c:v>8752</c:v>
                </c:pt>
                <c:pt idx="81">
                  <c:v>8727</c:v>
                </c:pt>
                <c:pt idx="82">
                  <c:v>8647</c:v>
                </c:pt>
                <c:pt idx="83">
                  <c:v>8581</c:v>
                </c:pt>
                <c:pt idx="84">
                  <c:v>8549</c:v>
                </c:pt>
                <c:pt idx="85">
                  <c:v>8787</c:v>
                </c:pt>
                <c:pt idx="86">
                  <c:v>8671</c:v>
                </c:pt>
                <c:pt idx="87">
                  <c:v>8404</c:v>
                </c:pt>
                <c:pt idx="88">
                  <c:v>8255</c:v>
                </c:pt>
                <c:pt idx="89">
                  <c:v>8080</c:v>
                </c:pt>
                <c:pt idx="90">
                  <c:v>7970</c:v>
                </c:pt>
                <c:pt idx="91">
                  <c:v>7861</c:v>
                </c:pt>
                <c:pt idx="92">
                  <c:v>7783</c:v>
                </c:pt>
                <c:pt idx="93">
                  <c:v>7766</c:v>
                </c:pt>
                <c:pt idx="94">
                  <c:v>7687</c:v>
                </c:pt>
                <c:pt idx="95">
                  <c:v>7568</c:v>
                </c:pt>
                <c:pt idx="96">
                  <c:v>7587</c:v>
                </c:pt>
                <c:pt idx="97">
                  <c:v>7574</c:v>
                </c:pt>
                <c:pt idx="98">
                  <c:v>7539</c:v>
                </c:pt>
                <c:pt idx="99">
                  <c:v>7539</c:v>
                </c:pt>
                <c:pt idx="100">
                  <c:v>7531</c:v>
                </c:pt>
                <c:pt idx="101">
                  <c:v>7467</c:v>
                </c:pt>
                <c:pt idx="102">
                  <c:v>7374</c:v>
                </c:pt>
                <c:pt idx="103">
                  <c:v>7314</c:v>
                </c:pt>
                <c:pt idx="104">
                  <c:v>7294</c:v>
                </c:pt>
                <c:pt idx="105">
                  <c:v>7203</c:v>
                </c:pt>
                <c:pt idx="106">
                  <c:v>7088</c:v>
                </c:pt>
                <c:pt idx="107">
                  <c:v>6964</c:v>
                </c:pt>
                <c:pt idx="108">
                  <c:v>6820</c:v>
                </c:pt>
                <c:pt idx="109">
                  <c:v>6782</c:v>
                </c:pt>
                <c:pt idx="110">
                  <c:v>6674</c:v>
                </c:pt>
                <c:pt idx="111">
                  <c:v>6480</c:v>
                </c:pt>
                <c:pt idx="112">
                  <c:v>6369</c:v>
                </c:pt>
                <c:pt idx="113">
                  <c:v>5956</c:v>
                </c:pt>
                <c:pt idx="114">
                  <c:v>5785</c:v>
                </c:pt>
                <c:pt idx="115">
                  <c:v>5601</c:v>
                </c:pt>
                <c:pt idx="116">
                  <c:v>5587</c:v>
                </c:pt>
                <c:pt idx="117">
                  <c:v>5577</c:v>
                </c:pt>
                <c:pt idx="118">
                  <c:v>5559</c:v>
                </c:pt>
                <c:pt idx="119">
                  <c:v>5443</c:v>
                </c:pt>
                <c:pt idx="120">
                  <c:v>5447</c:v>
                </c:pt>
                <c:pt idx="121">
                  <c:v>5436</c:v>
                </c:pt>
                <c:pt idx="122">
                  <c:v>5423</c:v>
                </c:pt>
                <c:pt idx="123">
                  <c:v>5359</c:v>
                </c:pt>
                <c:pt idx="124">
                  <c:v>5273</c:v>
                </c:pt>
                <c:pt idx="125">
                  <c:v>5125</c:v>
                </c:pt>
                <c:pt idx="126">
                  <c:v>4965</c:v>
                </c:pt>
                <c:pt idx="127">
                  <c:v>4913</c:v>
                </c:pt>
                <c:pt idx="128">
                  <c:v>4754</c:v>
                </c:pt>
                <c:pt idx="129">
                  <c:v>4646</c:v>
                </c:pt>
                <c:pt idx="130">
                  <c:v>4624</c:v>
                </c:pt>
                <c:pt idx="131">
                  <c:v>4545</c:v>
                </c:pt>
                <c:pt idx="132">
                  <c:v>4523</c:v>
                </c:pt>
                <c:pt idx="133">
                  <c:v>4529</c:v>
                </c:pt>
                <c:pt idx="134">
                  <c:v>4505</c:v>
                </c:pt>
                <c:pt idx="135">
                  <c:v>4494</c:v>
                </c:pt>
                <c:pt idx="136">
                  <c:v>4446</c:v>
                </c:pt>
                <c:pt idx="137">
                  <c:v>4426</c:v>
                </c:pt>
                <c:pt idx="138">
                  <c:v>4397</c:v>
                </c:pt>
                <c:pt idx="139">
                  <c:v>4379</c:v>
                </c:pt>
                <c:pt idx="140">
                  <c:v>4294</c:v>
                </c:pt>
                <c:pt idx="141">
                  <c:v>4222</c:v>
                </c:pt>
                <c:pt idx="142">
                  <c:v>4155</c:v>
                </c:pt>
                <c:pt idx="143">
                  <c:v>4066</c:v>
                </c:pt>
                <c:pt idx="144">
                  <c:v>3912</c:v>
                </c:pt>
                <c:pt idx="145">
                  <c:v>3923</c:v>
                </c:pt>
                <c:pt idx="146">
                  <c:v>3904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List2!$A$6</c:f>
              <c:strCache>
                <c:ptCount val="1"/>
                <c:pt idx="0">
                  <c:v>C16+31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1166945840312721E-2"/>
                  <c:y val="-1.6129032258064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8"/>
              <c:layout>
                <c:manualLayout>
                  <c:x val="0.17668947793157966"/>
                  <c:y val="0.13759104172348771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/>
                      <a:t>0.164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List2!$B$3:$ER$3</c:f>
              <c:strCache>
                <c:ptCount val="147"/>
                <c:pt idx="0">
                  <c:v>2002M01</c:v>
                </c:pt>
                <c:pt idx="1">
                  <c:v>2002M02</c:v>
                </c:pt>
                <c:pt idx="2">
                  <c:v>2002M03</c:v>
                </c:pt>
                <c:pt idx="3">
                  <c:v>2002M04</c:v>
                </c:pt>
                <c:pt idx="4">
                  <c:v>2002M05</c:v>
                </c:pt>
                <c:pt idx="5">
                  <c:v>2002M06</c:v>
                </c:pt>
                <c:pt idx="6">
                  <c:v>2002M07</c:v>
                </c:pt>
                <c:pt idx="7">
                  <c:v>2002M08</c:v>
                </c:pt>
                <c:pt idx="8">
                  <c:v>2002M09</c:v>
                </c:pt>
                <c:pt idx="9">
                  <c:v>2002M10</c:v>
                </c:pt>
                <c:pt idx="10">
                  <c:v>2002M11</c:v>
                </c:pt>
                <c:pt idx="11">
                  <c:v>2002M12</c:v>
                </c:pt>
                <c:pt idx="12">
                  <c:v>2003M01</c:v>
                </c:pt>
                <c:pt idx="13">
                  <c:v>2003M02</c:v>
                </c:pt>
                <c:pt idx="14">
                  <c:v>2003M03</c:v>
                </c:pt>
                <c:pt idx="15">
                  <c:v>2003M04</c:v>
                </c:pt>
                <c:pt idx="16">
                  <c:v>2003M05</c:v>
                </c:pt>
                <c:pt idx="17">
                  <c:v>2003M06</c:v>
                </c:pt>
                <c:pt idx="18">
                  <c:v>2003M07</c:v>
                </c:pt>
                <c:pt idx="19">
                  <c:v>2003M08</c:v>
                </c:pt>
                <c:pt idx="20">
                  <c:v>2003M09</c:v>
                </c:pt>
                <c:pt idx="21">
                  <c:v>2003M10</c:v>
                </c:pt>
                <c:pt idx="22">
                  <c:v>2003M11</c:v>
                </c:pt>
                <c:pt idx="23">
                  <c:v>2003M12</c:v>
                </c:pt>
                <c:pt idx="24">
                  <c:v>2004M01</c:v>
                </c:pt>
                <c:pt idx="25">
                  <c:v>2004M02</c:v>
                </c:pt>
                <c:pt idx="26">
                  <c:v>2004M03</c:v>
                </c:pt>
                <c:pt idx="27">
                  <c:v>2004M04</c:v>
                </c:pt>
                <c:pt idx="28">
                  <c:v>2004M05</c:v>
                </c:pt>
                <c:pt idx="29">
                  <c:v>2004M06</c:v>
                </c:pt>
                <c:pt idx="30">
                  <c:v>2004M07</c:v>
                </c:pt>
                <c:pt idx="31">
                  <c:v>2004M08</c:v>
                </c:pt>
                <c:pt idx="32">
                  <c:v>2004M09</c:v>
                </c:pt>
                <c:pt idx="33">
                  <c:v>2004M10</c:v>
                </c:pt>
                <c:pt idx="34">
                  <c:v>2004M11</c:v>
                </c:pt>
                <c:pt idx="35">
                  <c:v>2004M12</c:v>
                </c:pt>
                <c:pt idx="36">
                  <c:v>2005M01</c:v>
                </c:pt>
                <c:pt idx="37">
                  <c:v>2005M02</c:v>
                </c:pt>
                <c:pt idx="38">
                  <c:v>2005M03</c:v>
                </c:pt>
                <c:pt idx="39">
                  <c:v>2005M04</c:v>
                </c:pt>
                <c:pt idx="40">
                  <c:v>2005M05</c:v>
                </c:pt>
                <c:pt idx="41">
                  <c:v>2005M06</c:v>
                </c:pt>
                <c:pt idx="42">
                  <c:v>2005M07</c:v>
                </c:pt>
                <c:pt idx="43">
                  <c:v>2005M08</c:v>
                </c:pt>
                <c:pt idx="44">
                  <c:v>2005M09</c:v>
                </c:pt>
                <c:pt idx="45">
                  <c:v>2005M10</c:v>
                </c:pt>
                <c:pt idx="46">
                  <c:v>2005M11</c:v>
                </c:pt>
                <c:pt idx="47">
                  <c:v>2005M12</c:v>
                </c:pt>
                <c:pt idx="48">
                  <c:v>2006M01</c:v>
                </c:pt>
                <c:pt idx="49">
                  <c:v>2006M02</c:v>
                </c:pt>
                <c:pt idx="50">
                  <c:v>2006M03</c:v>
                </c:pt>
                <c:pt idx="51">
                  <c:v>2006M04</c:v>
                </c:pt>
                <c:pt idx="52">
                  <c:v>2006M05</c:v>
                </c:pt>
                <c:pt idx="53">
                  <c:v>2006M06</c:v>
                </c:pt>
                <c:pt idx="54">
                  <c:v>2006M07</c:v>
                </c:pt>
                <c:pt idx="55">
                  <c:v>2006M08</c:v>
                </c:pt>
                <c:pt idx="56">
                  <c:v>2006M09</c:v>
                </c:pt>
                <c:pt idx="57">
                  <c:v>2006M10</c:v>
                </c:pt>
                <c:pt idx="58">
                  <c:v>2006M11</c:v>
                </c:pt>
                <c:pt idx="59">
                  <c:v>2006M12</c:v>
                </c:pt>
                <c:pt idx="60">
                  <c:v>2007M01</c:v>
                </c:pt>
                <c:pt idx="61">
                  <c:v>2007M02</c:v>
                </c:pt>
                <c:pt idx="62">
                  <c:v>2007M03</c:v>
                </c:pt>
                <c:pt idx="63">
                  <c:v>2007M04</c:v>
                </c:pt>
                <c:pt idx="64">
                  <c:v>2007M05</c:v>
                </c:pt>
                <c:pt idx="65">
                  <c:v>2007M06</c:v>
                </c:pt>
                <c:pt idx="66">
                  <c:v>2007M07</c:v>
                </c:pt>
                <c:pt idx="67">
                  <c:v>2007M08</c:v>
                </c:pt>
                <c:pt idx="68">
                  <c:v>2007M09</c:v>
                </c:pt>
                <c:pt idx="69">
                  <c:v>2007M10</c:v>
                </c:pt>
                <c:pt idx="70">
                  <c:v>2007M11</c:v>
                </c:pt>
                <c:pt idx="71">
                  <c:v>2007M12</c:v>
                </c:pt>
                <c:pt idx="72">
                  <c:v>2008M01</c:v>
                </c:pt>
                <c:pt idx="73">
                  <c:v>2008M02</c:v>
                </c:pt>
                <c:pt idx="74">
                  <c:v>2008M03</c:v>
                </c:pt>
                <c:pt idx="75">
                  <c:v>2008M04</c:v>
                </c:pt>
                <c:pt idx="76">
                  <c:v>2008M05</c:v>
                </c:pt>
                <c:pt idx="77">
                  <c:v>2008M06</c:v>
                </c:pt>
                <c:pt idx="78">
                  <c:v>2008M07</c:v>
                </c:pt>
                <c:pt idx="79">
                  <c:v>2008M08</c:v>
                </c:pt>
                <c:pt idx="80">
                  <c:v>2008M09</c:v>
                </c:pt>
                <c:pt idx="81">
                  <c:v>2008M10</c:v>
                </c:pt>
                <c:pt idx="82">
                  <c:v>2008M11</c:v>
                </c:pt>
                <c:pt idx="83">
                  <c:v>2008M12</c:v>
                </c:pt>
                <c:pt idx="84">
                  <c:v>2009M01</c:v>
                </c:pt>
                <c:pt idx="85">
                  <c:v>2009M02</c:v>
                </c:pt>
                <c:pt idx="86">
                  <c:v>2009M03</c:v>
                </c:pt>
                <c:pt idx="87">
                  <c:v>2009M04</c:v>
                </c:pt>
                <c:pt idx="88">
                  <c:v>2009M05</c:v>
                </c:pt>
                <c:pt idx="89">
                  <c:v>2009M06</c:v>
                </c:pt>
                <c:pt idx="90">
                  <c:v>2009M07</c:v>
                </c:pt>
                <c:pt idx="91">
                  <c:v>2009M08</c:v>
                </c:pt>
                <c:pt idx="92">
                  <c:v>2009M09</c:v>
                </c:pt>
                <c:pt idx="93">
                  <c:v>2009M10</c:v>
                </c:pt>
                <c:pt idx="94">
                  <c:v>2009M11</c:v>
                </c:pt>
                <c:pt idx="95">
                  <c:v>2009M12</c:v>
                </c:pt>
                <c:pt idx="96">
                  <c:v>2010M01</c:v>
                </c:pt>
                <c:pt idx="97">
                  <c:v>2010M02</c:v>
                </c:pt>
                <c:pt idx="98">
                  <c:v>2010M03</c:v>
                </c:pt>
                <c:pt idx="99">
                  <c:v>2010M04</c:v>
                </c:pt>
                <c:pt idx="100">
                  <c:v>2010M05</c:v>
                </c:pt>
                <c:pt idx="101">
                  <c:v>2010M06</c:v>
                </c:pt>
                <c:pt idx="102">
                  <c:v>2010M07</c:v>
                </c:pt>
                <c:pt idx="103">
                  <c:v>2010M08</c:v>
                </c:pt>
                <c:pt idx="104">
                  <c:v>2010M09</c:v>
                </c:pt>
                <c:pt idx="105">
                  <c:v>2010M10</c:v>
                </c:pt>
                <c:pt idx="106">
                  <c:v>2010M11</c:v>
                </c:pt>
                <c:pt idx="107">
                  <c:v>2010M12</c:v>
                </c:pt>
                <c:pt idx="108">
                  <c:v>2011M01</c:v>
                </c:pt>
                <c:pt idx="109">
                  <c:v>2011M02</c:v>
                </c:pt>
                <c:pt idx="110">
                  <c:v>2011M03</c:v>
                </c:pt>
                <c:pt idx="111">
                  <c:v>2011M04</c:v>
                </c:pt>
                <c:pt idx="112">
                  <c:v>2011M05</c:v>
                </c:pt>
                <c:pt idx="113">
                  <c:v>2011M06</c:v>
                </c:pt>
                <c:pt idx="114">
                  <c:v>2011M07</c:v>
                </c:pt>
                <c:pt idx="115">
                  <c:v>2011M08</c:v>
                </c:pt>
                <c:pt idx="116">
                  <c:v>2011M09</c:v>
                </c:pt>
                <c:pt idx="117">
                  <c:v>2011M10</c:v>
                </c:pt>
                <c:pt idx="118">
                  <c:v>2011M11</c:v>
                </c:pt>
                <c:pt idx="119">
                  <c:v>2011M12</c:v>
                </c:pt>
                <c:pt idx="120">
                  <c:v>2012M01</c:v>
                </c:pt>
                <c:pt idx="121">
                  <c:v>2012M02</c:v>
                </c:pt>
                <c:pt idx="122">
                  <c:v>2012M03</c:v>
                </c:pt>
                <c:pt idx="123">
                  <c:v>2012M04</c:v>
                </c:pt>
                <c:pt idx="124">
                  <c:v>2012M05</c:v>
                </c:pt>
                <c:pt idx="125">
                  <c:v>2012M06</c:v>
                </c:pt>
                <c:pt idx="126">
                  <c:v>2012M07</c:v>
                </c:pt>
                <c:pt idx="127">
                  <c:v>2012M08</c:v>
                </c:pt>
                <c:pt idx="128">
                  <c:v>2012M09</c:v>
                </c:pt>
                <c:pt idx="129">
                  <c:v>2012M10</c:v>
                </c:pt>
                <c:pt idx="130">
                  <c:v>2012M11</c:v>
                </c:pt>
                <c:pt idx="131">
                  <c:v>2012M12</c:v>
                </c:pt>
                <c:pt idx="132">
                  <c:v>2013M01</c:v>
                </c:pt>
                <c:pt idx="133">
                  <c:v>2013M02</c:v>
                </c:pt>
                <c:pt idx="134">
                  <c:v>2013M03</c:v>
                </c:pt>
                <c:pt idx="135">
                  <c:v>2013M04</c:v>
                </c:pt>
                <c:pt idx="136">
                  <c:v>2013M05</c:v>
                </c:pt>
                <c:pt idx="137">
                  <c:v>2013M06</c:v>
                </c:pt>
                <c:pt idx="138">
                  <c:v>2013M07</c:v>
                </c:pt>
                <c:pt idx="139">
                  <c:v>2013M08</c:v>
                </c:pt>
                <c:pt idx="140">
                  <c:v>2013M09</c:v>
                </c:pt>
                <c:pt idx="141">
                  <c:v>2013M10</c:v>
                </c:pt>
                <c:pt idx="142">
                  <c:v>2013M11</c:v>
                </c:pt>
                <c:pt idx="143">
                  <c:v>2013M12</c:v>
                </c:pt>
                <c:pt idx="144">
                  <c:v>2014M01</c:v>
                </c:pt>
                <c:pt idx="145">
                  <c:v>2014M02</c:v>
                </c:pt>
                <c:pt idx="146">
                  <c:v>2014M03</c:v>
                </c:pt>
              </c:strCache>
            </c:strRef>
          </c:cat>
          <c:val>
            <c:numRef>
              <c:f>List2!$B$6:$ER$6</c:f>
              <c:numCache>
                <c:formatCode>#,##0</c:formatCode>
                <c:ptCount val="147"/>
                <c:pt idx="0">
                  <c:v>19981</c:v>
                </c:pt>
                <c:pt idx="1">
                  <c:v>19817</c:v>
                </c:pt>
                <c:pt idx="2">
                  <c:v>19709</c:v>
                </c:pt>
                <c:pt idx="3">
                  <c:v>19720</c:v>
                </c:pt>
                <c:pt idx="4">
                  <c:v>19761</c:v>
                </c:pt>
                <c:pt idx="5">
                  <c:v>19778</c:v>
                </c:pt>
                <c:pt idx="6">
                  <c:v>19641</c:v>
                </c:pt>
                <c:pt idx="7">
                  <c:v>19613</c:v>
                </c:pt>
                <c:pt idx="8">
                  <c:v>19697</c:v>
                </c:pt>
                <c:pt idx="9">
                  <c:v>19639</c:v>
                </c:pt>
                <c:pt idx="10">
                  <c:v>19638</c:v>
                </c:pt>
                <c:pt idx="11">
                  <c:v>19531</c:v>
                </c:pt>
                <c:pt idx="12">
                  <c:v>19868</c:v>
                </c:pt>
                <c:pt idx="13">
                  <c:v>19886</c:v>
                </c:pt>
                <c:pt idx="14">
                  <c:v>19882</c:v>
                </c:pt>
                <c:pt idx="15">
                  <c:v>19777</c:v>
                </c:pt>
                <c:pt idx="16">
                  <c:v>19683</c:v>
                </c:pt>
                <c:pt idx="17">
                  <c:v>19591</c:v>
                </c:pt>
                <c:pt idx="18">
                  <c:v>19496</c:v>
                </c:pt>
                <c:pt idx="19">
                  <c:v>19415</c:v>
                </c:pt>
                <c:pt idx="20">
                  <c:v>19306</c:v>
                </c:pt>
                <c:pt idx="21">
                  <c:v>19288</c:v>
                </c:pt>
                <c:pt idx="22">
                  <c:v>19175</c:v>
                </c:pt>
                <c:pt idx="23">
                  <c:v>19023</c:v>
                </c:pt>
                <c:pt idx="24">
                  <c:v>19326</c:v>
                </c:pt>
                <c:pt idx="25">
                  <c:v>19287</c:v>
                </c:pt>
                <c:pt idx="26">
                  <c:v>19326</c:v>
                </c:pt>
                <c:pt idx="27">
                  <c:v>19255</c:v>
                </c:pt>
                <c:pt idx="28">
                  <c:v>19265</c:v>
                </c:pt>
                <c:pt idx="29">
                  <c:v>19274</c:v>
                </c:pt>
                <c:pt idx="30">
                  <c:v>19140</c:v>
                </c:pt>
                <c:pt idx="31">
                  <c:v>19095</c:v>
                </c:pt>
                <c:pt idx="32">
                  <c:v>19148</c:v>
                </c:pt>
                <c:pt idx="33">
                  <c:v>19116</c:v>
                </c:pt>
                <c:pt idx="34">
                  <c:v>19074</c:v>
                </c:pt>
                <c:pt idx="35">
                  <c:v>18932</c:v>
                </c:pt>
                <c:pt idx="36">
                  <c:v>19063</c:v>
                </c:pt>
                <c:pt idx="37">
                  <c:v>19144</c:v>
                </c:pt>
                <c:pt idx="38">
                  <c:v>19071</c:v>
                </c:pt>
                <c:pt idx="39">
                  <c:v>19021</c:v>
                </c:pt>
                <c:pt idx="40">
                  <c:v>18984</c:v>
                </c:pt>
                <c:pt idx="41">
                  <c:v>18979</c:v>
                </c:pt>
                <c:pt idx="42">
                  <c:v>18869</c:v>
                </c:pt>
                <c:pt idx="43">
                  <c:v>18781</c:v>
                </c:pt>
                <c:pt idx="44">
                  <c:v>18679</c:v>
                </c:pt>
                <c:pt idx="45">
                  <c:v>18699</c:v>
                </c:pt>
                <c:pt idx="46">
                  <c:v>18689</c:v>
                </c:pt>
                <c:pt idx="47">
                  <c:v>18512</c:v>
                </c:pt>
                <c:pt idx="48">
                  <c:v>18717</c:v>
                </c:pt>
                <c:pt idx="49">
                  <c:v>18721</c:v>
                </c:pt>
                <c:pt idx="50">
                  <c:v>18758</c:v>
                </c:pt>
                <c:pt idx="51">
                  <c:v>18701</c:v>
                </c:pt>
                <c:pt idx="52">
                  <c:v>18715</c:v>
                </c:pt>
                <c:pt idx="53">
                  <c:v>18683</c:v>
                </c:pt>
                <c:pt idx="54">
                  <c:v>18372</c:v>
                </c:pt>
                <c:pt idx="55">
                  <c:v>18357</c:v>
                </c:pt>
                <c:pt idx="56">
                  <c:v>18542</c:v>
                </c:pt>
                <c:pt idx="57">
                  <c:v>18684</c:v>
                </c:pt>
                <c:pt idx="58">
                  <c:v>18771</c:v>
                </c:pt>
                <c:pt idx="59">
                  <c:v>18570</c:v>
                </c:pt>
                <c:pt idx="60">
                  <c:v>18664</c:v>
                </c:pt>
                <c:pt idx="61">
                  <c:v>18755</c:v>
                </c:pt>
                <c:pt idx="62">
                  <c:v>18830</c:v>
                </c:pt>
                <c:pt idx="63">
                  <c:v>18853</c:v>
                </c:pt>
                <c:pt idx="64">
                  <c:v>18842</c:v>
                </c:pt>
                <c:pt idx="65">
                  <c:v>18826</c:v>
                </c:pt>
                <c:pt idx="66">
                  <c:v>18688</c:v>
                </c:pt>
                <c:pt idx="67">
                  <c:v>18637</c:v>
                </c:pt>
                <c:pt idx="68">
                  <c:v>18670</c:v>
                </c:pt>
                <c:pt idx="69">
                  <c:v>18751</c:v>
                </c:pt>
                <c:pt idx="70">
                  <c:v>18748</c:v>
                </c:pt>
                <c:pt idx="71">
                  <c:v>18578</c:v>
                </c:pt>
                <c:pt idx="72">
                  <c:v>18364</c:v>
                </c:pt>
                <c:pt idx="73">
                  <c:v>18384</c:v>
                </c:pt>
                <c:pt idx="74">
                  <c:v>18355</c:v>
                </c:pt>
                <c:pt idx="75">
                  <c:v>18280</c:v>
                </c:pt>
                <c:pt idx="76">
                  <c:v>18207</c:v>
                </c:pt>
                <c:pt idx="77">
                  <c:v>18079</c:v>
                </c:pt>
                <c:pt idx="78">
                  <c:v>17886</c:v>
                </c:pt>
                <c:pt idx="79">
                  <c:v>17777</c:v>
                </c:pt>
                <c:pt idx="80">
                  <c:v>17662</c:v>
                </c:pt>
                <c:pt idx="81">
                  <c:v>17576</c:v>
                </c:pt>
                <c:pt idx="82">
                  <c:v>17384</c:v>
                </c:pt>
                <c:pt idx="83">
                  <c:v>17174</c:v>
                </c:pt>
                <c:pt idx="84">
                  <c:v>16793</c:v>
                </c:pt>
                <c:pt idx="85">
                  <c:v>16868</c:v>
                </c:pt>
                <c:pt idx="86">
                  <c:v>16646</c:v>
                </c:pt>
                <c:pt idx="87">
                  <c:v>16203</c:v>
                </c:pt>
                <c:pt idx="88">
                  <c:v>15925</c:v>
                </c:pt>
                <c:pt idx="89">
                  <c:v>15696</c:v>
                </c:pt>
                <c:pt idx="90">
                  <c:v>15539</c:v>
                </c:pt>
                <c:pt idx="91">
                  <c:v>15405</c:v>
                </c:pt>
                <c:pt idx="92">
                  <c:v>15293</c:v>
                </c:pt>
                <c:pt idx="93">
                  <c:v>15215</c:v>
                </c:pt>
                <c:pt idx="94">
                  <c:v>15100</c:v>
                </c:pt>
                <c:pt idx="95">
                  <c:v>14888</c:v>
                </c:pt>
                <c:pt idx="96">
                  <c:v>14866</c:v>
                </c:pt>
                <c:pt idx="97">
                  <c:v>14850</c:v>
                </c:pt>
                <c:pt idx="98">
                  <c:v>14795</c:v>
                </c:pt>
                <c:pt idx="99">
                  <c:v>14732</c:v>
                </c:pt>
                <c:pt idx="100">
                  <c:v>14669</c:v>
                </c:pt>
                <c:pt idx="101">
                  <c:v>14615</c:v>
                </c:pt>
                <c:pt idx="102">
                  <c:v>14498</c:v>
                </c:pt>
                <c:pt idx="103">
                  <c:v>14393</c:v>
                </c:pt>
                <c:pt idx="104">
                  <c:v>14456</c:v>
                </c:pt>
                <c:pt idx="105">
                  <c:v>14349</c:v>
                </c:pt>
                <c:pt idx="106">
                  <c:v>14205</c:v>
                </c:pt>
                <c:pt idx="107">
                  <c:v>13923</c:v>
                </c:pt>
                <c:pt idx="108">
                  <c:v>13803</c:v>
                </c:pt>
                <c:pt idx="109">
                  <c:v>13807</c:v>
                </c:pt>
                <c:pt idx="110">
                  <c:v>13711</c:v>
                </c:pt>
                <c:pt idx="111">
                  <c:v>13571</c:v>
                </c:pt>
                <c:pt idx="112">
                  <c:v>13589</c:v>
                </c:pt>
                <c:pt idx="113">
                  <c:v>13089</c:v>
                </c:pt>
                <c:pt idx="114">
                  <c:v>12823</c:v>
                </c:pt>
                <c:pt idx="115">
                  <c:v>12583</c:v>
                </c:pt>
                <c:pt idx="116">
                  <c:v>12612</c:v>
                </c:pt>
                <c:pt idx="117">
                  <c:v>12545</c:v>
                </c:pt>
                <c:pt idx="118">
                  <c:v>12533</c:v>
                </c:pt>
                <c:pt idx="119">
                  <c:v>12340</c:v>
                </c:pt>
                <c:pt idx="120">
                  <c:v>12406</c:v>
                </c:pt>
                <c:pt idx="121">
                  <c:v>12407</c:v>
                </c:pt>
                <c:pt idx="122">
                  <c:v>12417</c:v>
                </c:pt>
                <c:pt idx="123">
                  <c:v>12227</c:v>
                </c:pt>
                <c:pt idx="124">
                  <c:v>12150</c:v>
                </c:pt>
                <c:pt idx="125">
                  <c:v>11957</c:v>
                </c:pt>
                <c:pt idx="126">
                  <c:v>11730</c:v>
                </c:pt>
                <c:pt idx="127">
                  <c:v>11496</c:v>
                </c:pt>
                <c:pt idx="128">
                  <c:v>11261</c:v>
                </c:pt>
                <c:pt idx="129">
                  <c:v>11101</c:v>
                </c:pt>
                <c:pt idx="130">
                  <c:v>11068</c:v>
                </c:pt>
                <c:pt idx="131">
                  <c:v>10838</c:v>
                </c:pt>
                <c:pt idx="132">
                  <c:v>10756</c:v>
                </c:pt>
                <c:pt idx="133">
                  <c:v>10745</c:v>
                </c:pt>
                <c:pt idx="134">
                  <c:v>10747</c:v>
                </c:pt>
                <c:pt idx="135">
                  <c:v>10758</c:v>
                </c:pt>
                <c:pt idx="136">
                  <c:v>10754</c:v>
                </c:pt>
                <c:pt idx="137">
                  <c:v>10707</c:v>
                </c:pt>
                <c:pt idx="138">
                  <c:v>10649</c:v>
                </c:pt>
                <c:pt idx="139">
                  <c:v>10636</c:v>
                </c:pt>
                <c:pt idx="140">
                  <c:v>10539</c:v>
                </c:pt>
                <c:pt idx="141">
                  <c:v>10474</c:v>
                </c:pt>
                <c:pt idx="142">
                  <c:v>10407</c:v>
                </c:pt>
                <c:pt idx="143">
                  <c:v>10273</c:v>
                </c:pt>
                <c:pt idx="144">
                  <c:v>10170</c:v>
                </c:pt>
                <c:pt idx="145">
                  <c:v>10170</c:v>
                </c:pt>
                <c:pt idx="146">
                  <c:v>10164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117696"/>
        <c:axId val="116126784"/>
      </c:lineChart>
      <c:catAx>
        <c:axId val="11611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l-SI"/>
          </a:p>
        </c:txPr>
        <c:crossAx val="116126784"/>
        <c:crosses val="autoZero"/>
        <c:auto val="1"/>
        <c:lblAlgn val="ctr"/>
        <c:lblOffset val="100"/>
        <c:tickLblSkip val="12"/>
        <c:tickMarkSkip val="6"/>
        <c:noMultiLvlLbl val="0"/>
      </c:catAx>
      <c:valAx>
        <c:axId val="116126784"/>
        <c:scaling>
          <c:orientation val="minMax"/>
          <c:max val="21000"/>
          <c:min val="3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sl-SI" sz="1200" b="0"/>
                  <a:t>Število zaposlenih</a:t>
                </a:r>
              </a:p>
            </c:rich>
          </c:tx>
          <c:layout>
            <c:manualLayout>
              <c:xMode val="edge"/>
              <c:yMode val="edge"/>
              <c:x val="5.2396023281824029E-2"/>
              <c:y val="0.3286962807575112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l-SI"/>
          </a:p>
        </c:txPr>
        <c:crossAx val="11611769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0559328568553521"/>
          <c:y val="0.9440197783182126"/>
          <c:w val="0.31103093126017672"/>
          <c:h val="4.43548387096773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sl-SI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l-SI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49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D94F0C-F97D-4538-A7D4-A943E81A1D54}" type="datetimeFigureOut">
              <a:rPr lang="sl-SI" altLang="sl-SI"/>
              <a:pPr>
                <a:defRPr/>
              </a:pPr>
              <a:t>24.10.2014</a:t>
            </a:fld>
            <a:endParaRPr lang="sl-SI" altLang="sl-SI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4838"/>
            <a:ext cx="29749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94838"/>
            <a:ext cx="29749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341" tIns="48171" rIns="96341" bIns="4817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8E1FD4DF-E641-4A04-AB5E-8017F55DAE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1934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547813" cy="6858000"/>
          </a:xfrm>
          <a:prstGeom prst="rect">
            <a:avLst/>
          </a:prstGeom>
          <a:solidFill>
            <a:srgbClr val="586D8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sl-SI"/>
          </a:p>
        </p:txBody>
      </p:sp>
      <p:pic>
        <p:nvPicPr>
          <p:cNvPr id="5" name="Picture 12" descr="logo_gzs160_SNB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566F8D"/>
              </a:clrFrom>
              <a:clrTo>
                <a:srgbClr val="566F8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625" y="112713"/>
            <a:ext cx="143986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835150" y="2130425"/>
            <a:ext cx="7058025" cy="129857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3644900"/>
            <a:ext cx="7058025" cy="132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6740A-1B3B-4B89-9C1A-F0B49B512DD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83308-94B1-4778-8A42-C677A2C46CD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129463" y="115888"/>
            <a:ext cx="1763712" cy="6408737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835150" y="115888"/>
            <a:ext cx="5141913" cy="6408737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BE992-8942-4B95-B46C-5A62C026B08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030A58-067B-42CE-9F31-29FBDB46E7C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E2B20-E6AE-48E9-A7F3-9A7BA9D55CB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835150" y="1052513"/>
            <a:ext cx="3452813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440363" y="1052513"/>
            <a:ext cx="3452812" cy="5472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F2102-C251-43F8-A7AD-793BEE8B58C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1C09D-C623-44EF-9B12-C7CDFC19612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F4BFE-895D-4E65-92EC-0E9D9AF15D5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F2AEF-C433-47EC-9101-D45279A7AE5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475B4-783E-4CB3-931C-13BF27C5A51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3BF8F-77FE-4F99-B61F-C031173D31B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3515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B9D2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51275" y="6524625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B9D2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B9D200"/>
                </a:solidFill>
              </a:defRPr>
            </a:lvl1pPr>
          </a:lstStyle>
          <a:p>
            <a:fld id="{53DB7BB9-952A-4D82-8D2E-A0A4F57D857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1547813" cy="6858000"/>
          </a:xfrm>
          <a:prstGeom prst="rect">
            <a:avLst/>
          </a:prstGeom>
          <a:solidFill>
            <a:srgbClr val="586D8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sl-SI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15888"/>
            <a:ext cx="70580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052513"/>
            <a:ext cx="7058025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Click to edit Master text styles</a:t>
            </a:r>
          </a:p>
          <a:p>
            <a:pPr lvl="1"/>
            <a:r>
              <a:rPr lang="sl-SI" altLang="sl-SI" smtClean="0"/>
              <a:t>Second level</a:t>
            </a:r>
          </a:p>
          <a:p>
            <a:pPr lvl="2"/>
            <a:r>
              <a:rPr lang="sl-SI" altLang="sl-SI" smtClean="0"/>
              <a:t>Third level</a:t>
            </a:r>
          </a:p>
          <a:p>
            <a:pPr lvl="3"/>
            <a:r>
              <a:rPr lang="sl-SI" altLang="sl-SI" smtClean="0"/>
              <a:t>Fourth level</a:t>
            </a:r>
          </a:p>
          <a:p>
            <a:pPr lvl="4"/>
            <a:r>
              <a:rPr lang="sl-SI" altLang="sl-SI" smtClean="0"/>
              <a:t>Fifth level</a:t>
            </a:r>
          </a:p>
        </p:txBody>
      </p:sp>
      <p:pic>
        <p:nvPicPr>
          <p:cNvPr id="1032" name="Picture 12" descr="logo_gzs160_SNB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566F8D"/>
              </a:clrFrom>
              <a:clrTo>
                <a:srgbClr val="566F8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13" y="117475"/>
            <a:ext cx="1439862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586D8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defRPr sz="2400">
          <a:solidFill>
            <a:srgbClr val="586D8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86D8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86D8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586D8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86D8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86D8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86D8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586D8E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2130425"/>
            <a:ext cx="7596336" cy="1298575"/>
          </a:xfrm>
        </p:spPr>
        <p:txBody>
          <a:bodyPr/>
          <a:lstStyle/>
          <a:p>
            <a:pPr eaLnBrk="1" hangingPunct="1"/>
            <a:r>
              <a:rPr lang="sl-SI" altLang="sl-SI" sz="2400" dirty="0" smtClean="0">
                <a:latin typeface="Calibri" pitchFamily="34" charset="0"/>
              </a:rPr>
              <a:t>VZROKI ZA PROPADANJE LESNE IN POHIŠTVENE INDUSTRIJE V SLOVENIJI IN PREDLOGI ZA NJENO PONOVNO RAST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sl-SI" altLang="sl-SI" sz="1400" b="1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l-SI" altLang="sl-SI" sz="1800" b="1" smtClean="0">
                <a:latin typeface="Calibri" pitchFamily="34" charset="0"/>
              </a:rPr>
              <a:t>Igor Milavec</a:t>
            </a:r>
            <a:endParaRPr lang="sl-SI" altLang="sl-SI" sz="1800" b="1" smtClean="0"/>
          </a:p>
          <a:p>
            <a:pPr eaLnBrk="1" hangingPunct="1">
              <a:lnSpc>
                <a:spcPct val="80000"/>
              </a:lnSpc>
            </a:pPr>
            <a:endParaRPr lang="sl-SI" altLang="sl-SI" sz="1800" b="1" smtClean="0"/>
          </a:p>
          <a:p>
            <a:pPr eaLnBrk="1" hangingPunct="1">
              <a:lnSpc>
                <a:spcPct val="80000"/>
              </a:lnSpc>
            </a:pPr>
            <a:r>
              <a:rPr lang="sl-SI" altLang="sl-SI" sz="1800" b="1" smtClean="0">
                <a:latin typeface="Calibri" pitchFamily="34" charset="0"/>
              </a:rPr>
              <a:t>direktor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1800" b="1" smtClean="0">
                <a:latin typeface="Calibri" pitchFamily="34" charset="0"/>
              </a:rPr>
              <a:t>Združenje lesne in pohištvene industrije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1800" b="1" smtClean="0">
                <a:latin typeface="Calibri" pitchFamily="34" charset="0"/>
              </a:rPr>
              <a:t/>
            </a:r>
            <a:br>
              <a:rPr lang="sl-SI" altLang="sl-SI" sz="1800" b="1" smtClean="0">
                <a:latin typeface="Calibri" pitchFamily="34" charset="0"/>
              </a:rPr>
            </a:br>
            <a:r>
              <a:rPr lang="sl-SI" altLang="sl-SI" sz="1800" b="1" smtClean="0">
                <a:latin typeface="Calibri" pitchFamily="34" charset="0"/>
              </a:rPr>
              <a:t>SAZU,</a:t>
            </a:r>
            <a:r>
              <a:rPr lang="sl-SI" altLang="sl-SI" sz="1800" b="1" smtClean="0"/>
              <a:t> </a:t>
            </a:r>
            <a:r>
              <a:rPr lang="sl-SI" altLang="sl-SI" sz="1800" b="1" smtClean="0">
                <a:latin typeface="Calibri" pitchFamily="34" charset="0"/>
              </a:rPr>
              <a:t>24.</a:t>
            </a:r>
            <a:r>
              <a:rPr lang="sl-SI" altLang="sl-SI" sz="1800" b="1" smtClean="0"/>
              <a:t> </a:t>
            </a:r>
            <a:r>
              <a:rPr lang="sl-SI" altLang="sl-SI" sz="1800" b="1" smtClean="0">
                <a:latin typeface="Calibri" pitchFamily="34" charset="0"/>
              </a:rPr>
              <a:t>10.</a:t>
            </a:r>
            <a:r>
              <a:rPr lang="sl-SI" altLang="sl-SI" sz="1800" b="1" smtClean="0"/>
              <a:t> </a:t>
            </a:r>
            <a:r>
              <a:rPr lang="sl-SI" altLang="sl-SI" sz="1800" b="1" smtClean="0">
                <a:latin typeface="Calibri" pitchFamily="34" charset="0"/>
              </a:rPr>
              <a:t>2014</a:t>
            </a:r>
          </a:p>
          <a:p>
            <a:pPr eaLnBrk="1" hangingPunct="1">
              <a:lnSpc>
                <a:spcPct val="80000"/>
              </a:lnSpc>
            </a:pPr>
            <a:endParaRPr lang="sl-SI" altLang="sl-SI" sz="1800" b="1" smtClean="0">
              <a:latin typeface="Calibri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 dirty="0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4101" name="Slika 8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Kronološki pregled vzrokov za nazadovanje lesnopredelovalne panoge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0" y="1772816"/>
            <a:ext cx="6769297" cy="453650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od 2008 do 2012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Leta 2008 sta ZLPI in Združenje za gozdarstvo pri GZS skupaj s partnerji zastavili proces “GOZD in LES za trajnostni razvoj Slovenije”, s ciljem prestrukturiranja gozdno lesnega sektorja v Sloveniji</a:t>
            </a:r>
            <a:r>
              <a:rPr lang="sl-SI" altLang="sl-SI" sz="1800" dirty="0" smtClean="0"/>
              <a:t>.</a:t>
            </a:r>
          </a:p>
          <a:p>
            <a:pPr marL="0" indent="0" eaLnBrk="1" hangingPunct="1">
              <a:buFontTx/>
              <a:buNone/>
            </a:pPr>
            <a:endParaRPr lang="sl-SI" altLang="sl-SI" sz="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 - izvedli smo zelo veliko dejavnosti /obiski </a:t>
            </a:r>
            <a:r>
              <a:rPr lang="sl-SI" altLang="sl-SI" sz="1800" dirty="0" err="1" smtClean="0">
                <a:latin typeface="Calibri" pitchFamily="34" charset="0"/>
              </a:rPr>
              <a:t>Pro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Holza</a:t>
            </a:r>
            <a:r>
              <a:rPr lang="sl-SI" altLang="sl-SI" sz="1800" dirty="0" smtClean="0">
                <a:latin typeface="Calibri" pitchFamily="34" charset="0"/>
              </a:rPr>
              <a:t>, sestanki s predstavniki DZ, ki panogo podprejo…</a:t>
            </a:r>
          </a:p>
          <a:p>
            <a:pPr marL="0" indent="0" eaLnBrk="1" hangingPunct="1">
              <a:buFontTx/>
              <a:buNone/>
            </a:pPr>
            <a:endParaRPr lang="sl-SI" altLang="sl-SI" sz="10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Javnost in politika začenjata spoznavati nesmiselnost dejstva, da tretja najbolj gozdnata država EU hitro izgublja lesnopredelovalno industrijo in da izvažamo vedno več hlodovine…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Gozdovi, les in lesnopredelovalna panoga oz. celotna gozdno lesna veriga začne, vsaj verbalno, pridobivati na pomenu.</a:t>
            </a:r>
            <a:r>
              <a:rPr lang="sl-SI" altLang="sl-SI" sz="1800" dirty="0" smtClean="0"/>
              <a:t> </a:t>
            </a: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1800" b="1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sl-SI" altLang="sl-SI" sz="1800" dirty="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13317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Kronološki pregled vzrokov za nazadovanje lesnopredelovalne panoge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1" y="1916112"/>
            <a:ext cx="6625281" cy="374513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od 2008 do 2012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Jeseni 2008 se začne se svetovna gospodarska kriza, ki v letu 2009 zniža prodajo večjega števila podjetij tudi za 20 % in več.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Marca 2010 država radikalno zviša minimalno plačo iz 593 EUR na 734 EUR, z možnostjo postopnega triletnega dviga za ogrožena podjetja.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Char char="-"/>
            </a:pPr>
            <a:r>
              <a:rPr lang="sl-SI" altLang="sl-SI" sz="1800" dirty="0" smtClean="0">
                <a:latin typeface="Calibri" pitchFamily="34" charset="0"/>
              </a:rPr>
              <a:t> za primerjavo: minimalna plača je bila leta 1995 le 190 EUR</a:t>
            </a:r>
          </a:p>
          <a:p>
            <a:pPr marL="0" indent="0" eaLnBrk="1" hangingPunct="1">
              <a:buFontTx/>
              <a:buChar char="-"/>
            </a:pPr>
            <a:endParaRPr lang="sl-SI" altLang="sl-SI" dirty="0" smtClean="0">
              <a:latin typeface="Calibri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14341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smtClean="0">
                <a:latin typeface="Calibri" pitchFamily="34" charset="0"/>
              </a:rPr>
              <a:t>Gibanje dodane vrednosti na zaposlenega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0" y="1916113"/>
            <a:ext cx="7058025" cy="36004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sl-SI" altLang="sl-SI" smtClean="0">
              <a:latin typeface="Calibri" pitchFamily="34" charset="0"/>
            </a:endParaRPr>
          </a:p>
          <a:p>
            <a:pPr marL="0" indent="0" eaLnBrk="1" hangingPunct="1"/>
            <a:endParaRPr lang="sl-SI" altLang="sl-SI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15365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2051051" y="1916832"/>
            <a:ext cx="684143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l-SI" altLang="sl-SI" sz="2000" b="1" dirty="0">
                <a:solidFill>
                  <a:srgbClr val="62799E"/>
                </a:solidFill>
              </a:rPr>
              <a:t>Merilo uspešnosti podjetja  =     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l-SI" altLang="sl-SI" sz="2000" b="1" dirty="0">
                <a:solidFill>
                  <a:srgbClr val="62799E"/>
                </a:solidFill>
              </a:rPr>
              <a:t>% stroškov dela / dodano vrednostjo na zaposlenega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sl-SI" altLang="sl-SI" sz="2000" b="1" dirty="0">
                <a:solidFill>
                  <a:srgbClr val="62799E"/>
                </a:solidFill>
              </a:rPr>
              <a:t>	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l-SI" altLang="sl-SI" sz="2000" b="1" dirty="0">
                <a:solidFill>
                  <a:srgbClr val="62799E"/>
                </a:solidFill>
              </a:rPr>
              <a:t>40 %</a:t>
            </a:r>
            <a:r>
              <a:rPr lang="sl-SI" altLang="sl-SI" sz="2000" dirty="0">
                <a:solidFill>
                  <a:srgbClr val="62799E"/>
                </a:solidFill>
              </a:rPr>
              <a:t>                   </a:t>
            </a:r>
            <a:r>
              <a:rPr lang="sl-SI" altLang="sl-SI" sz="2000" b="1" dirty="0">
                <a:solidFill>
                  <a:srgbClr val="62799E"/>
                </a:solidFill>
              </a:rPr>
              <a:t>odlično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l-SI" altLang="sl-SI" sz="2000" b="1" dirty="0">
                <a:solidFill>
                  <a:srgbClr val="62799E"/>
                </a:solidFill>
              </a:rPr>
              <a:t>50 %</a:t>
            </a:r>
            <a:r>
              <a:rPr lang="sl-SI" altLang="sl-SI" sz="2000" dirty="0">
                <a:solidFill>
                  <a:srgbClr val="62799E"/>
                </a:solidFill>
              </a:rPr>
              <a:t>                   </a:t>
            </a:r>
            <a:r>
              <a:rPr lang="sl-SI" altLang="sl-SI" sz="2000" b="1" dirty="0">
                <a:solidFill>
                  <a:srgbClr val="62799E"/>
                </a:solidFill>
              </a:rPr>
              <a:t>dobro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l-SI" altLang="sl-SI" sz="2000" b="1" dirty="0">
                <a:solidFill>
                  <a:srgbClr val="62799E"/>
                </a:solidFill>
              </a:rPr>
              <a:t>60 %</a:t>
            </a:r>
            <a:r>
              <a:rPr lang="sl-SI" altLang="sl-SI" sz="2000" dirty="0">
                <a:solidFill>
                  <a:srgbClr val="62799E"/>
                </a:solidFill>
              </a:rPr>
              <a:t>                   </a:t>
            </a:r>
            <a:r>
              <a:rPr lang="sl-SI" altLang="sl-SI" sz="2000" b="1" dirty="0">
                <a:solidFill>
                  <a:srgbClr val="62799E"/>
                </a:solidFill>
              </a:rPr>
              <a:t>solidno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l-SI" altLang="sl-SI" sz="2000" b="1" dirty="0" smtClean="0">
                <a:solidFill>
                  <a:srgbClr val="62799E"/>
                </a:solidFill>
              </a:rPr>
              <a:t>70 %</a:t>
            </a:r>
            <a:r>
              <a:rPr lang="sl-SI" altLang="sl-SI" sz="2000" dirty="0" smtClean="0">
                <a:solidFill>
                  <a:srgbClr val="62799E"/>
                </a:solidFill>
              </a:rPr>
              <a:t>                   </a:t>
            </a:r>
            <a:r>
              <a:rPr lang="sl-SI" altLang="sl-SI" sz="2000" b="1" dirty="0">
                <a:solidFill>
                  <a:srgbClr val="62799E"/>
                </a:solidFill>
              </a:rPr>
              <a:t>za sanacijo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l-SI" altLang="sl-SI" sz="2000" b="1" dirty="0" smtClean="0">
                <a:solidFill>
                  <a:srgbClr val="62799E"/>
                </a:solidFill>
              </a:rPr>
              <a:t>80 %</a:t>
            </a:r>
            <a:r>
              <a:rPr lang="sl-SI" altLang="sl-SI" sz="2000" dirty="0" smtClean="0">
                <a:solidFill>
                  <a:srgbClr val="62799E"/>
                </a:solidFill>
              </a:rPr>
              <a:t>  </a:t>
            </a:r>
            <a:r>
              <a:rPr lang="sl-SI" altLang="sl-SI" sz="2000" b="1" dirty="0">
                <a:solidFill>
                  <a:srgbClr val="62799E"/>
                </a:solidFill>
              </a:rPr>
              <a:t>in več</a:t>
            </a:r>
            <a:r>
              <a:rPr lang="sl-SI" altLang="sl-SI" sz="2000" dirty="0">
                <a:solidFill>
                  <a:srgbClr val="62799E"/>
                </a:solidFill>
              </a:rPr>
              <a:t>       </a:t>
            </a:r>
            <a:r>
              <a:rPr lang="sl-SI" altLang="sl-SI" sz="2000" b="1" dirty="0" smtClean="0">
                <a:solidFill>
                  <a:srgbClr val="62799E"/>
                </a:solidFill>
              </a:rPr>
              <a:t>zaprtje</a:t>
            </a:r>
            <a:endParaRPr lang="sl-SI" altLang="sl-SI" sz="2000" b="1" dirty="0">
              <a:solidFill>
                <a:srgbClr val="62799E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sl-SI" altLang="sl-SI" sz="2000" b="1" dirty="0">
              <a:solidFill>
                <a:srgbClr val="62799E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l-SI" altLang="sl-SI" sz="1600" dirty="0">
                <a:solidFill>
                  <a:srgbClr val="62799E"/>
                </a:solidFill>
              </a:rPr>
              <a:t>Vir: Boštjan Ložar, MBA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sl-SI" altLang="sl-SI" sz="1600" dirty="0">
              <a:solidFill>
                <a:srgbClr val="586D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0" y="1916113"/>
            <a:ext cx="7058025" cy="36004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sl-SI" altLang="sl-SI" smtClean="0">
              <a:latin typeface="Calibri" pitchFamily="34" charset="0"/>
            </a:endParaRPr>
          </a:p>
          <a:p>
            <a:pPr marL="0" indent="0" eaLnBrk="1" hangingPunct="1"/>
            <a:endParaRPr lang="sl-SI" altLang="sl-SI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16389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afikon 5"/>
          <p:cNvGraphicFramePr>
            <a:graphicFrameLocks/>
          </p:cNvGraphicFramePr>
          <p:nvPr/>
        </p:nvGraphicFramePr>
        <p:xfrm>
          <a:off x="1835696" y="836712"/>
          <a:ext cx="6984776" cy="5338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404664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Poslovanje lesnopredelovalne panoge v 2013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17412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2051720" y="1196752"/>
          <a:ext cx="6543989" cy="5107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Kronološki pregled vzrokov za nazadovanje lesnopredelovalne panoge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1" y="1772816"/>
            <a:ext cx="6841306" cy="4465216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komentar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i="1" dirty="0" smtClean="0">
                <a:latin typeface="Calibri" pitchFamily="34" charset="0"/>
              </a:rPr>
              <a:t>Država bi morala leta 2009 izpeljati reforme in razbremeniti gospodarstvo, s tem bi bolj enakomerno porazdelila bremena gospodarske krize na celotno družbo. Tako pa je še dodatno 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i="1" dirty="0" smtClean="0">
                <a:latin typeface="Calibri" pitchFamily="34" charset="0"/>
              </a:rPr>
              <a:t>obremenila gospodarstvo.</a:t>
            </a:r>
          </a:p>
          <a:p>
            <a:pPr marL="0" indent="0" eaLnBrk="1" hangingPunct="1">
              <a:buFontTx/>
              <a:buNone/>
            </a:pPr>
            <a:endParaRPr lang="sl-SI" altLang="sl-SI" sz="18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i="1" dirty="0" smtClean="0">
                <a:latin typeface="Calibri" pitchFamily="34" charset="0"/>
              </a:rPr>
              <a:t>Gospodarstvo je plačalo nesorazmeren delež z izgubo, skoraj 100 000 delovnih mest, od tega v lesnopredelovalni panogi skoraj 10 000. Ob tem je gospodarstvo še dodatno izgubilo konkurenčnost in razvojni potencial.</a:t>
            </a:r>
          </a:p>
          <a:p>
            <a:pPr marL="0" indent="0" eaLnBrk="1" hangingPunct="1">
              <a:buFontTx/>
              <a:buChar char="-"/>
            </a:pPr>
            <a:endParaRPr lang="sl-SI" altLang="sl-SI" sz="18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i="1" dirty="0" smtClean="0">
                <a:latin typeface="Calibri" pitchFamily="34" charset="0"/>
              </a:rPr>
              <a:t>Na lestvicah svetovne konkurenčnosti IMD je tako Slovenija iz leta 2009 na leto 2010 zdrsnila kar za 20 mest, to je iz 32. mesta v letu 2009 na 52. mesto in letos na 55. mesto (od 60).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endParaRPr lang="sl-SI" altLang="sl-SI" sz="2000" dirty="0" smtClean="0">
              <a:latin typeface="Calibri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18437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47664" y="668338"/>
            <a:ext cx="7596336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Izvedeni ukrepi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1" y="1916112"/>
            <a:ext cx="6913314" cy="367312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l-SI" altLang="sl-SI" sz="1800" b="1" dirty="0" smtClean="0">
                <a:latin typeface="Calibri" pitchFamily="34" charset="0"/>
              </a:rPr>
              <a:t>Na osnovi iniciative Gozd in les za trajnostni razvoj Slovenije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b="1" dirty="0" smtClean="0">
                <a:latin typeface="Calibri" pitchFamily="34" charset="0"/>
              </a:rPr>
              <a:t>želimo smiselno prenesti avstrijski sektorski model v Slovenijo.</a:t>
            </a:r>
          </a:p>
          <a:p>
            <a:pPr marL="0" indent="0" eaLnBrk="1" hangingPunct="1">
              <a:buFontTx/>
              <a:buNone/>
            </a:pPr>
            <a:endParaRPr lang="sl-SI" altLang="sl-SI" sz="20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MGRT leta 2010 podpre izdelavo panožne strategije / aprila 2012 je bila dokončana</a:t>
            </a:r>
            <a:r>
              <a:rPr lang="sl-SI" altLang="sl-SI" sz="1800" dirty="0" smtClean="0"/>
              <a:t>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/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Ministra, mag. Darja Radić in mag. Dejan Židan, ustanovita leta 2011 medresorsko delovno skupino GOZD – LES, ki je pripravila Akcijski načrt za povečanje konkurenčnosti gozdno-lesne verige v Sloveniji do leta</a:t>
            </a:r>
            <a:r>
              <a:rPr lang="en-US" altLang="sl-SI" sz="1800" dirty="0" smtClean="0">
                <a:latin typeface="Calibri" pitchFamily="34" charset="0"/>
              </a:rPr>
              <a:t> 2020</a:t>
            </a:r>
            <a:r>
              <a:rPr lang="sl-SI" altLang="sl-SI" sz="1800" dirty="0" smtClean="0"/>
              <a:t> /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smtClean="0">
                <a:latin typeface="Calibri" pitchFamily="34" charset="0"/>
              </a:rPr>
              <a:t>junija 2012 ga je sprejela Vlada RS</a:t>
            </a:r>
            <a:r>
              <a:rPr lang="sl-SI" altLang="sl-SI" sz="1800" dirty="0" smtClean="0"/>
              <a:t>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19461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1" y="1772816"/>
            <a:ext cx="6841306" cy="4177184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Od leta 2011 dalje </a:t>
            </a:r>
            <a:r>
              <a:rPr lang="sl-SI" altLang="sl-SI" sz="1800" dirty="0" err="1" smtClean="0">
                <a:latin typeface="Calibri" pitchFamily="34" charset="0"/>
              </a:rPr>
              <a:t>Eko</a:t>
            </a:r>
            <a:r>
              <a:rPr lang="sl-SI" altLang="sl-SI" sz="1800" dirty="0" smtClean="0">
                <a:latin typeface="Calibri" pitchFamily="34" charset="0"/>
              </a:rPr>
              <a:t> sklad subvencionira samo še leseno stavbno pohištvo in je tudi sicer naklonjen gradnji z lesom.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Ministrstvo za gospodarstvo leta 2011 podpre tri pretežno panožne “razvojne centre”.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Konec leta 2012 Vlada RS sprejme Uredbo o ZEJN naročilih, ki predvideva obvezno vgradnjo lesa v  min. 15 % volumna zgradb in vsaj 70 % lesa za opremo objektov.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Podjetja tudi s pomočjo projekta </a:t>
            </a:r>
            <a:r>
              <a:rPr lang="sl-SI" altLang="sl-SI" sz="1800" dirty="0" err="1" smtClean="0">
                <a:latin typeface="Calibri" pitchFamily="34" charset="0"/>
              </a:rPr>
              <a:t>KOCles</a:t>
            </a:r>
            <a:r>
              <a:rPr lang="sl-SI" altLang="sl-SI" sz="1800" dirty="0" smtClean="0">
                <a:latin typeface="Calibri" pitchFamily="34" charset="0"/>
              </a:rPr>
              <a:t> pospešeno izobražujejo svoje zaposlene.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18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1800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20485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47664" y="668338"/>
            <a:ext cx="7596336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Izvedeni ukrepi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08299" y="1484784"/>
            <a:ext cx="6840165" cy="4968552"/>
          </a:xfrm>
        </p:spPr>
        <p:txBody>
          <a:bodyPr/>
          <a:lstStyle/>
          <a:p>
            <a:pPr marL="533400" indent="-533400" eaLnBrk="1" hangingPunct="1">
              <a:buFontTx/>
              <a:buNone/>
              <a:defRPr/>
            </a:pPr>
            <a:r>
              <a:rPr lang="sl-SI" altLang="sl-SI" sz="1800" dirty="0" smtClean="0">
                <a:latin typeface="Calibri" panose="020F0502020204030204" pitchFamily="34" charset="0"/>
              </a:rPr>
              <a:t>ZLPI aktivna pri spremembi Uredbe o predelavi nenevarnih odpadkov v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l-SI" altLang="sl-SI" sz="1800" dirty="0" smtClean="0">
                <a:latin typeface="Calibri" panose="020F0502020204030204" pitchFamily="34" charset="0"/>
              </a:rPr>
              <a:t>trdno gorivo in njegovi uporabi (sprejeta bo do konca leta 2014)</a:t>
            </a:r>
          </a:p>
          <a:p>
            <a:pPr marL="533400" indent="-533400" eaLnBrk="1" hangingPunct="1">
              <a:buFontTx/>
              <a:buChar char="-"/>
              <a:defRPr/>
            </a:pPr>
            <a:r>
              <a:rPr lang="sl-SI" altLang="sl-SI" sz="1800" dirty="0" smtClean="0">
                <a:latin typeface="Calibri" panose="020F0502020204030204" pitchFamily="34" charset="0"/>
              </a:rPr>
              <a:t>dovoljeno bo kurjenje tudi za lesna tvoriva</a:t>
            </a:r>
          </a:p>
          <a:p>
            <a:pPr marL="533400" indent="-533400" eaLnBrk="1" hangingPunct="1">
              <a:buFontTx/>
              <a:buChar char="-"/>
              <a:defRPr/>
            </a:pPr>
            <a:r>
              <a:rPr lang="sl-SI" altLang="sl-SI" sz="1800" dirty="0" smtClean="0">
                <a:latin typeface="Calibri" panose="020F0502020204030204" pitchFamily="34" charset="0"/>
              </a:rPr>
              <a:t>omogočeno bo enostavno in poceni merjenje emisij iz lesnih ostankov</a:t>
            </a:r>
          </a:p>
          <a:p>
            <a:pPr marL="533400" indent="-533400" eaLnBrk="1" hangingPunct="1">
              <a:buFontTx/>
              <a:buChar char="-"/>
              <a:defRPr/>
            </a:pPr>
            <a:endParaRPr lang="sl-SI" altLang="sl-SI" sz="1800" dirty="0" smtClean="0">
              <a:latin typeface="Calibri" panose="020F050202020403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sl-SI" altLang="sl-SI" sz="1800" b="1" dirty="0" smtClean="0">
                <a:latin typeface="Calibri" panose="020F0502020204030204" pitchFamily="34" charset="0"/>
              </a:rPr>
              <a:t>Komentar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l-SI" altLang="sl-SI" sz="1800" i="1" dirty="0" smtClean="0">
                <a:latin typeface="Calibri" panose="020F0502020204030204" pitchFamily="34" charset="0"/>
              </a:rPr>
              <a:t>Nekateri deli panoge že rastejo, npr. lesene montažne stavbe, in že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l-SI" altLang="sl-SI" sz="1800" i="1" dirty="0" smtClean="0">
                <a:latin typeface="Calibri" panose="020F0502020204030204" pitchFamily="34" charset="0"/>
              </a:rPr>
              <a:t>spadajo med najboljša tovrstna podjetja v EU.</a:t>
            </a:r>
          </a:p>
          <a:p>
            <a:pPr marL="533400" indent="-533400" eaLnBrk="1" hangingPunct="1">
              <a:buFontTx/>
              <a:buNone/>
              <a:defRPr/>
            </a:pPr>
            <a:endParaRPr lang="sl-SI" altLang="sl-SI" sz="1800" i="1" dirty="0" smtClean="0">
              <a:latin typeface="Calibri" panose="020F0502020204030204" pitchFamily="34" charset="0"/>
            </a:endParaRPr>
          </a:p>
          <a:p>
            <a:pPr marL="533400" indent="-533400" eaLnBrk="1" hangingPunct="1">
              <a:buFontTx/>
              <a:buNone/>
              <a:defRPr/>
            </a:pPr>
            <a:r>
              <a:rPr lang="sl-SI" altLang="sl-SI" sz="1800" i="1" dirty="0" smtClean="0">
                <a:latin typeface="Calibri" panose="020F0502020204030204" pitchFamily="34" charset="0"/>
              </a:rPr>
              <a:t>Veliko podjetij pospešeno dela na razvoju, vedno več tudi v 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sl-SI" altLang="sl-SI" sz="1800" i="1" dirty="0" smtClean="0">
                <a:latin typeface="Calibri" panose="020F0502020204030204" pitchFamily="34" charset="0"/>
              </a:rPr>
              <a:t>mednarodnih projektih.</a:t>
            </a:r>
          </a:p>
          <a:p>
            <a:pPr marL="533400" indent="-533400" eaLnBrk="1" hangingPunct="1">
              <a:buFontTx/>
              <a:buNone/>
              <a:defRPr/>
            </a:pPr>
            <a:endParaRPr lang="sl-SI" altLang="sl-SI" sz="1800" i="1" dirty="0">
              <a:latin typeface="Calibri" panose="020F0502020204030204" pitchFamily="34" charset="0"/>
            </a:endParaRPr>
          </a:p>
          <a:p>
            <a:pPr marL="533400" indent="-533400" eaLnBrk="1" hangingPunct="1">
              <a:buFontTx/>
              <a:buNone/>
              <a:defRPr/>
            </a:pPr>
            <a:r>
              <a:rPr lang="sl-SI" altLang="sl-SI" sz="1800" i="1" dirty="0" smtClean="0">
                <a:latin typeface="Calibri" panose="020F0502020204030204" pitchFamily="34" charset="0"/>
              </a:rPr>
              <a:t>Panoga leta 2013 že posluje z manjšim dobičkom.</a:t>
            </a:r>
          </a:p>
          <a:p>
            <a:pPr marL="533400" indent="-533400" eaLnBrk="1" hangingPunct="1">
              <a:buFontTx/>
              <a:buNone/>
              <a:defRPr/>
            </a:pPr>
            <a:endParaRPr lang="sl-SI" altLang="sl-SI" sz="1800" dirty="0" smtClean="0">
              <a:latin typeface="Calibri" panose="020F0502020204030204" pitchFamily="34" charset="0"/>
            </a:endParaRPr>
          </a:p>
          <a:p>
            <a:pPr marL="533400" indent="-533400">
              <a:buFontTx/>
              <a:buNone/>
              <a:defRPr/>
            </a:pPr>
            <a:endParaRPr lang="sl-SI" altLang="sl-SI" sz="1800" dirty="0" smtClean="0">
              <a:latin typeface="Calibri" panose="020F0502020204030204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21509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47664" y="668338"/>
            <a:ext cx="7596336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Izvedeni ukrepi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smtClean="0"/>
              <a:t>P</a:t>
            </a:r>
            <a:r>
              <a:rPr lang="sl-SI" altLang="sl-SI" smtClean="0">
                <a:latin typeface="Calibri" pitchFamily="34" charset="0"/>
              </a:rPr>
              <a:t>redlogi za ponovno rast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65051" y="1556792"/>
            <a:ext cx="6983413" cy="5112296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Jeseni 2013 okrepljena panožna prizadevanja za nadgraditev AN na 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področju lesnopredelovalne industrije.</a:t>
            </a:r>
          </a:p>
          <a:p>
            <a:pPr marL="533400" indent="-533400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Na sestanku z vodstvoma MGRT in MKO (1. 10. 2013) 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smo predlagali zastavitev sektorske gospodarske politike:</a:t>
            </a:r>
          </a:p>
          <a:p>
            <a:pPr marL="533400" indent="-533400">
              <a:buFontTx/>
              <a:buNone/>
            </a:pPr>
            <a:endParaRPr lang="sl-SI" altLang="sl-SI" sz="900" dirty="0" smtClean="0">
              <a:latin typeface="Calibri" pitchFamily="34" charset="0"/>
            </a:endParaRP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1. Formiranje Agencije za les </a:t>
            </a:r>
          </a:p>
          <a:p>
            <a:pPr marL="533400" indent="-533400">
              <a:buFontTx/>
              <a:buNone/>
            </a:pPr>
            <a:endParaRPr lang="sl-SI" altLang="sl-SI" sz="900" dirty="0" smtClean="0">
              <a:latin typeface="Calibri" pitchFamily="34" charset="0"/>
            </a:endParaRP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2. Rezervacijo 100 mio EUR samo za lesnopredelovalno panogo</a:t>
            </a:r>
          </a:p>
          <a:p>
            <a:pPr marL="533400" indent="-533400"/>
            <a:r>
              <a:rPr lang="sl-SI" altLang="sl-SI" sz="1800" dirty="0" err="1" smtClean="0">
                <a:latin typeface="Calibri" pitchFamily="34" charset="0"/>
              </a:rPr>
              <a:t>p</a:t>
            </a:r>
            <a:r>
              <a:rPr lang="en-US" altLang="sl-SI" sz="1800" dirty="0" err="1" smtClean="0">
                <a:latin typeface="Calibri" pitchFamily="34" charset="0"/>
              </a:rPr>
              <a:t>ovečanje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vlaganj</a:t>
            </a:r>
            <a:r>
              <a:rPr lang="en-US" altLang="sl-SI" sz="1800" dirty="0" smtClean="0">
                <a:latin typeface="Calibri" pitchFamily="34" charset="0"/>
              </a:rPr>
              <a:t> v </a:t>
            </a:r>
            <a:r>
              <a:rPr lang="en-US" altLang="sl-SI" sz="1800" dirty="0" err="1" smtClean="0">
                <a:latin typeface="Calibri" pitchFamily="34" charset="0"/>
              </a:rPr>
              <a:t>tehnološko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opremo</a:t>
            </a:r>
            <a:endParaRPr lang="sl-SI" altLang="sl-SI" sz="1800" dirty="0" smtClean="0">
              <a:latin typeface="Calibri" pitchFamily="34" charset="0"/>
            </a:endParaRPr>
          </a:p>
          <a:p>
            <a:pPr marL="533400" indent="-533400"/>
            <a:r>
              <a:rPr lang="sl-SI" altLang="sl-SI" sz="1800" dirty="0" err="1" smtClean="0">
                <a:latin typeface="Calibri" pitchFamily="34" charset="0"/>
              </a:rPr>
              <a:t>p</a:t>
            </a:r>
            <a:r>
              <a:rPr lang="en-US" altLang="sl-SI" sz="1800" dirty="0" err="1" smtClean="0">
                <a:latin typeface="Calibri" pitchFamily="34" charset="0"/>
              </a:rPr>
              <a:t>odpora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razvojnim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projektom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za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razvoj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novih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izdelkov</a:t>
            </a:r>
            <a:r>
              <a:rPr lang="en-US" altLang="sl-SI" sz="1800" dirty="0" smtClean="0">
                <a:latin typeface="Calibri" pitchFamily="34" charset="0"/>
              </a:rPr>
              <a:t> in </a:t>
            </a:r>
            <a:r>
              <a:rPr lang="en-US" altLang="sl-SI" sz="1800" dirty="0" err="1" smtClean="0">
                <a:latin typeface="Calibri" pitchFamily="34" charset="0"/>
              </a:rPr>
              <a:t>storitev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endParaRPr lang="sl-SI" altLang="sl-SI" sz="1800" dirty="0" smtClean="0">
              <a:latin typeface="Calibri" pitchFamily="34" charset="0"/>
            </a:endParaRPr>
          </a:p>
          <a:p>
            <a:pPr marL="533400" indent="-533400"/>
            <a:r>
              <a:rPr lang="sl-SI" altLang="sl-SI" sz="1800" dirty="0" err="1" smtClean="0">
                <a:latin typeface="Calibri" pitchFamily="34" charset="0"/>
              </a:rPr>
              <a:t>p</a:t>
            </a:r>
            <a:r>
              <a:rPr lang="en-US" altLang="sl-SI" sz="1800" dirty="0" err="1" smtClean="0">
                <a:latin typeface="Calibri" pitchFamily="34" charset="0"/>
              </a:rPr>
              <a:t>ovečanje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vlaganj</a:t>
            </a:r>
            <a:r>
              <a:rPr lang="en-US" altLang="sl-SI" sz="1800" dirty="0" smtClean="0">
                <a:latin typeface="Calibri" pitchFamily="34" charset="0"/>
              </a:rPr>
              <a:t> v </a:t>
            </a:r>
            <a:r>
              <a:rPr lang="en-US" altLang="sl-SI" sz="1800" dirty="0" err="1" smtClean="0">
                <a:latin typeface="Calibri" pitchFamily="34" charset="0"/>
              </a:rPr>
              <a:t>raziskave</a:t>
            </a:r>
            <a:r>
              <a:rPr lang="en-US" altLang="sl-SI" sz="1800" dirty="0" smtClean="0">
                <a:latin typeface="Calibri" pitchFamily="34" charset="0"/>
              </a:rPr>
              <a:t>, </a:t>
            </a:r>
            <a:r>
              <a:rPr lang="en-US" altLang="sl-SI" sz="1800" dirty="0" err="1" smtClean="0">
                <a:latin typeface="Calibri" pitchFamily="34" charset="0"/>
              </a:rPr>
              <a:t>razvoj</a:t>
            </a:r>
            <a:r>
              <a:rPr lang="en-US" altLang="sl-SI" sz="1800" dirty="0" smtClean="0">
                <a:latin typeface="Calibri" pitchFamily="34" charset="0"/>
              </a:rPr>
              <a:t> in </a:t>
            </a:r>
            <a:r>
              <a:rPr lang="en-US" altLang="sl-SI" sz="1800" dirty="0" err="1" smtClean="0">
                <a:latin typeface="Calibri" pitchFamily="34" charset="0"/>
              </a:rPr>
              <a:t>inovacije</a:t>
            </a:r>
            <a:endParaRPr lang="sl-SI" altLang="sl-SI" sz="1800" dirty="0" smtClean="0">
              <a:latin typeface="Calibri" pitchFamily="34" charset="0"/>
            </a:endParaRPr>
          </a:p>
          <a:p>
            <a:pPr marL="533400" indent="-533400"/>
            <a:r>
              <a:rPr lang="sl-SI" altLang="sl-SI" sz="1800" dirty="0" err="1" smtClean="0">
                <a:latin typeface="Calibri" pitchFamily="34" charset="0"/>
              </a:rPr>
              <a:t>p</a:t>
            </a:r>
            <a:r>
              <a:rPr lang="en-US" altLang="sl-SI" sz="1800" dirty="0" err="1" smtClean="0">
                <a:latin typeface="Calibri" pitchFamily="34" charset="0"/>
              </a:rPr>
              <a:t>odpora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pri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razvoju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blagovnih</a:t>
            </a:r>
            <a:r>
              <a:rPr lang="en-US" altLang="sl-SI" sz="1800" dirty="0" smtClean="0">
                <a:latin typeface="Calibri" pitchFamily="34" charset="0"/>
              </a:rPr>
              <a:t> </a:t>
            </a:r>
            <a:r>
              <a:rPr lang="en-US" altLang="sl-SI" sz="1800" dirty="0" err="1" smtClean="0">
                <a:latin typeface="Calibri" pitchFamily="34" charset="0"/>
              </a:rPr>
              <a:t>znamk</a:t>
            </a:r>
            <a:r>
              <a:rPr lang="en-US" altLang="sl-SI" sz="1800" dirty="0" smtClean="0">
                <a:latin typeface="Calibri" pitchFamily="34" charset="0"/>
              </a:rPr>
              <a:t> in </a:t>
            </a:r>
            <a:r>
              <a:rPr lang="en-US" altLang="sl-SI" sz="1800" dirty="0" err="1" smtClean="0">
                <a:latin typeface="Calibri" pitchFamily="34" charset="0"/>
              </a:rPr>
              <a:t>trženju</a:t>
            </a:r>
            <a:r>
              <a:rPr lang="en-US" altLang="sl-SI" sz="1800" dirty="0" smtClean="0">
                <a:latin typeface="Calibri" pitchFamily="34" charset="0"/>
              </a:rPr>
              <a:t> v </a:t>
            </a:r>
            <a:r>
              <a:rPr lang="en-US" altLang="sl-SI" sz="1800" dirty="0" err="1" smtClean="0">
                <a:latin typeface="Calibri" pitchFamily="34" charset="0"/>
              </a:rPr>
              <a:t>tujini</a:t>
            </a:r>
            <a:r>
              <a:rPr lang="sl-SI" altLang="sl-SI" sz="1800" dirty="0" smtClean="0">
                <a:latin typeface="Calibri" pitchFamily="34" charset="0"/>
              </a:rPr>
              <a:t> …</a:t>
            </a:r>
          </a:p>
          <a:p>
            <a:pPr marL="533400" indent="-533400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22533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Kronološki pregled vzrokov za nazadovanje lesnopredelovalne panoge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1" y="1916112"/>
            <a:ext cx="6769298" cy="4249191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Zaradi lažjega razumevanje dogajanja v lesnopredelovalni panogi v zadnjih desetletjih je predstavljen kronološki potek ključnih dogodkov</a:t>
            </a:r>
            <a:r>
              <a:rPr lang="sl-SI" altLang="sl-SI" sz="1800" dirty="0" smtClean="0"/>
              <a:t>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2000" b="1" dirty="0" smtClean="0">
              <a:solidFill>
                <a:schemeClr val="folHlink"/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do leta 1990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V Jugoslaviji je bila slovenska lesnopredelovalna industrija najmočnejša, a resnici na ljubo le v razmeroma šibki konkurenci. 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Na mednarodnem trgu so podjetja dosegala konkurenčnost predvsem s poceni delom, z ugodno oskrbo z gozdno lesnimi </a:t>
            </a:r>
            <a:r>
              <a:rPr lang="sl-SI" altLang="sl-SI" sz="1800" dirty="0" err="1" smtClean="0">
                <a:latin typeface="Calibri" pitchFamily="34" charset="0"/>
              </a:rPr>
              <a:t>sortimenti</a:t>
            </a:r>
            <a:r>
              <a:rPr lang="sl-SI" altLang="sl-SI" sz="1800" dirty="0" smtClean="0">
                <a:latin typeface="Calibri" pitchFamily="34" charset="0"/>
              </a:rPr>
              <a:t> in z določenimi geostrateškimi prednostmi Jugoslavije.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Bila je ena glavnih prinašalk deviz v državo in je na račun tečajnih razlik tudi dobro zaslužila.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sl-SI" altLang="sl-SI" dirty="0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 dirty="0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5125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/>
              <a:t>P</a:t>
            </a:r>
            <a:r>
              <a:rPr lang="sl-SI" altLang="sl-SI" dirty="0" smtClean="0">
                <a:latin typeface="Calibri" pitchFamily="34" charset="0"/>
              </a:rPr>
              <a:t>redlogi za ponovno rast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92275" y="1557338"/>
            <a:ext cx="7127875" cy="482399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Žal ta koncept za MGRT takrat ni bil sprejemljiv.</a:t>
            </a:r>
          </a:p>
          <a:p>
            <a:pPr marL="533400" indent="-533400">
              <a:buFontTx/>
              <a:buNone/>
            </a:pPr>
            <a:endParaRPr lang="sl-SI" altLang="sl-SI" sz="900" dirty="0" smtClean="0">
              <a:latin typeface="Calibri" pitchFamily="34" charset="0"/>
            </a:endParaRPr>
          </a:p>
          <a:p>
            <a:pPr marL="533400" indent="-533400">
              <a:buFontTx/>
              <a:buNone/>
            </a:pPr>
            <a:r>
              <a:rPr lang="sl-SI" altLang="sl-SI" sz="1800" i="1" dirty="0" smtClean="0">
                <a:latin typeface="Calibri" pitchFamily="34" charset="0"/>
              </a:rPr>
              <a:t>[Podoben sestanek smo že imeli napovedan za 3. 11. 2014, a je žal minister </a:t>
            </a:r>
          </a:p>
          <a:p>
            <a:pPr marL="533400" indent="-533400">
              <a:buFontTx/>
              <a:buNone/>
            </a:pPr>
            <a:r>
              <a:rPr lang="sl-SI" altLang="sl-SI" sz="1800" i="1" dirty="0" smtClean="0">
                <a:latin typeface="Calibri" pitchFamily="34" charset="0"/>
              </a:rPr>
              <a:t>Petrovič predčasno odstopil.]</a:t>
            </a:r>
          </a:p>
          <a:p>
            <a:pPr marL="533400" indent="-533400">
              <a:buFontTx/>
              <a:buNone/>
            </a:pPr>
            <a:endParaRPr lang="sl-SI" altLang="sl-SI" sz="1400" dirty="0" smtClean="0">
              <a:latin typeface="Calibri" pitchFamily="34" charset="0"/>
            </a:endParaRPr>
          </a:p>
          <a:p>
            <a:pPr marL="533400" indent="-533400">
              <a:buFontTx/>
              <a:buNone/>
            </a:pPr>
            <a:r>
              <a:rPr lang="sl-SI" altLang="sl-SI" sz="1800" dirty="0" err="1" smtClean="0">
                <a:latin typeface="Calibri" pitchFamily="34" charset="0"/>
              </a:rPr>
              <a:t>Vzpodbudno</a:t>
            </a:r>
            <a:r>
              <a:rPr lang="sl-SI" altLang="sl-SI" sz="1800" dirty="0" smtClean="0">
                <a:latin typeface="Calibri" pitchFamily="34" charset="0"/>
              </a:rPr>
              <a:t> pa je, da je Strategija pametne specializacije, kot osrednji 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dokument o državni gospodarski politiki do leta 2020, v zadnji verziji dala 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lesu soliden pomen in mu s tem odpira številna vrata tudi za oblikovanje 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velikih panožnih razvojnih projektov</a:t>
            </a:r>
            <a:r>
              <a:rPr lang="sl-SI" altLang="sl-SI" sz="1800" dirty="0" smtClean="0"/>
              <a:t>.</a:t>
            </a:r>
          </a:p>
          <a:p>
            <a:pPr marL="533400" indent="-533400">
              <a:buFontTx/>
              <a:buNone/>
            </a:pPr>
            <a:r>
              <a:rPr lang="sl-SI" altLang="sl-SI" sz="1800" i="1" dirty="0" smtClean="0">
                <a:latin typeface="Calibri" pitchFamily="34" charset="0"/>
              </a:rPr>
              <a:t>- Predvideva tudi določene vertikalne ukrepe.</a:t>
            </a:r>
          </a:p>
          <a:p>
            <a:pPr marL="533400" indent="-533400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Pomembna razvojna </a:t>
            </a:r>
            <a:r>
              <a:rPr lang="sl-SI" altLang="sl-SI" sz="1800" dirty="0" err="1" smtClean="0">
                <a:latin typeface="Calibri" pitchFamily="34" charset="0"/>
              </a:rPr>
              <a:t>vzpodbuda</a:t>
            </a:r>
            <a:r>
              <a:rPr lang="sl-SI" altLang="sl-SI" sz="1800" dirty="0" smtClean="0">
                <a:latin typeface="Calibri" pitchFamily="34" charset="0"/>
              </a:rPr>
              <a:t> bi lahko bili tudi javni razpisi samo za 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panožna podjetja, ki jih že pripravlja Slovenski regionalno razvojni sklad iz 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Ribnice. </a:t>
            </a:r>
          </a:p>
          <a:p>
            <a:pPr marL="533400" indent="-533400">
              <a:lnSpc>
                <a:spcPct val="90000"/>
              </a:lnSpc>
            </a:pPr>
            <a:endParaRPr lang="sl-SI" altLang="sl-SI" sz="1800" dirty="0" smtClean="0">
              <a:latin typeface="Calibri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23557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79712" y="1772816"/>
            <a:ext cx="6554788" cy="4033838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Še vedno pa manjka samostojna gospodarska politika za </a:t>
            </a:r>
          </a:p>
          <a:p>
            <a:pPr marL="533400" indent="-533400"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lesnopredelovalno panogo oz. za gozdno lesni sektor,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kakršna je na primer v Avstriji.</a:t>
            </a:r>
          </a:p>
          <a:p>
            <a:pPr marL="533400" indent="-533400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533400" indent="-533400"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Zato manjka tudi realen program za </a:t>
            </a: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okrevanje </a:t>
            </a: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in </a:t>
            </a: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ponovno </a:t>
            </a: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razvojno </a:t>
            </a: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prosperiteto </a:t>
            </a: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panoge. 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Panoga je namreč toliko nazadovala v zadnjih 20 letih, in je za 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Slovenijo tako pomembna, da bi morala država skupaj z njo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pripraviti resen program prestrukturiranja.</a:t>
            </a:r>
          </a:p>
          <a:p>
            <a:pPr marL="533400" indent="-533400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Akcijski načrt Les je lep je lahko osnova za to politiko, če bo ustrezno </a:t>
            </a:r>
          </a:p>
          <a:p>
            <a:pPr marL="533400" indent="-533400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nadgrajen.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sl-SI" altLang="sl-SI" sz="1800" dirty="0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24581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/>
              <a:t>P</a:t>
            </a:r>
            <a:r>
              <a:rPr lang="sl-SI" altLang="sl-SI" dirty="0" smtClean="0">
                <a:latin typeface="Calibri" pitchFamily="34" charset="0"/>
              </a:rPr>
              <a:t>redlogi za ponovno rast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20688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Avstrijski model</a:t>
            </a:r>
            <a:endParaRPr lang="en-US" altLang="sl-SI" dirty="0" smtClean="0">
              <a:latin typeface="Calibri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63688" y="1556321"/>
            <a:ext cx="6985322" cy="417693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sl-SI" altLang="sl-SI" sz="1800" dirty="0" err="1" smtClean="0">
                <a:latin typeface="Calibri" pitchFamily="34" charset="0"/>
              </a:rPr>
              <a:t>Stakeholder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round</a:t>
            </a:r>
            <a:r>
              <a:rPr lang="sl-SI" altLang="sl-SI" sz="1800" dirty="0" smtClean="0">
                <a:latin typeface="Calibri" pitchFamily="34" charset="0"/>
              </a:rPr>
              <a:t> table on </a:t>
            </a:r>
            <a:r>
              <a:rPr lang="sl-SI" altLang="sl-SI" sz="1800" dirty="0" err="1" smtClean="0">
                <a:latin typeface="Calibri" pitchFamily="34" charset="0"/>
              </a:rPr>
              <a:t>wood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supply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and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demand</a:t>
            </a:r>
            <a:r>
              <a:rPr lang="sl-SI" altLang="sl-SI" sz="1800" dirty="0" smtClean="0">
                <a:latin typeface="Calibri" pitchFamily="34" charset="0"/>
              </a:rPr>
              <a:t>, </a:t>
            </a:r>
            <a:r>
              <a:rPr lang="sl-SI" altLang="sl-SI" sz="1800" dirty="0" err="1" smtClean="0">
                <a:latin typeface="Calibri" pitchFamily="34" charset="0"/>
              </a:rPr>
              <a:t>moderated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sl-SI" altLang="sl-SI" sz="1800" dirty="0" err="1" smtClean="0">
                <a:latin typeface="Calibri" pitchFamily="34" charset="0"/>
              </a:rPr>
              <a:t>by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Holzcluster</a:t>
            </a:r>
            <a:r>
              <a:rPr lang="sl-SI" altLang="sl-SI" sz="1800" dirty="0" smtClean="0">
                <a:latin typeface="Calibri" pitchFamily="34" charset="0"/>
              </a:rPr>
              <a:t>: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• </a:t>
            </a:r>
            <a:r>
              <a:rPr lang="sl-SI" altLang="sl-SI" sz="1800" dirty="0" err="1" smtClean="0">
                <a:latin typeface="Calibri" pitchFamily="34" charset="0"/>
              </a:rPr>
              <a:t>Forestry</a:t>
            </a:r>
            <a:endParaRPr lang="sl-SI" altLang="sl-SI" sz="1800" dirty="0" smtClean="0">
              <a:latin typeface="Calibri" pitchFamily="34" charset="0"/>
            </a:endParaRP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• </a:t>
            </a:r>
            <a:r>
              <a:rPr lang="sl-SI" altLang="sl-SI" sz="1800" dirty="0" err="1" smtClean="0">
                <a:latin typeface="Calibri" pitchFamily="34" charset="0"/>
              </a:rPr>
              <a:t>Sawmill</a:t>
            </a:r>
            <a:endParaRPr lang="sl-SI" altLang="sl-SI" sz="1800" dirty="0" smtClean="0">
              <a:latin typeface="Calibri" pitchFamily="34" charset="0"/>
            </a:endParaRP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• Pulp/</a:t>
            </a:r>
            <a:r>
              <a:rPr lang="sl-SI" altLang="sl-SI" sz="1800" dirty="0" err="1" smtClean="0">
                <a:latin typeface="Calibri" pitchFamily="34" charset="0"/>
              </a:rPr>
              <a:t>paper</a:t>
            </a:r>
            <a:endParaRPr lang="sl-SI" altLang="sl-SI" sz="1800" dirty="0" smtClean="0">
              <a:latin typeface="Calibri" pitchFamily="34" charset="0"/>
            </a:endParaRP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• </a:t>
            </a:r>
            <a:r>
              <a:rPr lang="sl-SI" altLang="sl-SI" sz="1800" dirty="0" err="1" smtClean="0">
                <a:latin typeface="Calibri" pitchFamily="34" charset="0"/>
              </a:rPr>
              <a:t>Energy</a:t>
            </a:r>
            <a:endParaRPr lang="sl-SI" altLang="sl-SI" sz="1800" dirty="0" smtClean="0"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sl-SI" altLang="sl-SI" sz="800" dirty="0" smtClean="0"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sl-SI" altLang="sl-SI" sz="1800" dirty="0" err="1" smtClean="0">
                <a:latin typeface="Calibri" pitchFamily="34" charset="0"/>
              </a:rPr>
              <a:t>Consolidated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industry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data</a:t>
            </a:r>
            <a:r>
              <a:rPr lang="sl-SI" altLang="sl-SI" sz="1800" dirty="0" smtClean="0">
                <a:latin typeface="Calibri" pitchFamily="34" charset="0"/>
              </a:rPr>
              <a:t>, </a:t>
            </a:r>
            <a:r>
              <a:rPr lang="sl-SI" altLang="sl-SI" sz="1800" dirty="0" err="1" smtClean="0">
                <a:latin typeface="Calibri" pitchFamily="34" charset="0"/>
              </a:rPr>
              <a:t>directly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from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stakeholders</a:t>
            </a:r>
            <a:r>
              <a:rPr lang="sl-SI" altLang="sl-SI" sz="1800" dirty="0" smtClean="0">
                <a:latin typeface="Calibri" pitchFamily="34" charset="0"/>
              </a:rPr>
              <a:t>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sl-SI" altLang="sl-SI" sz="800" dirty="0" smtClean="0"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sl-SI" altLang="sl-SI" sz="1800" dirty="0" err="1" smtClean="0">
                <a:latin typeface="Calibri" pitchFamily="34" charset="0"/>
              </a:rPr>
              <a:t>Basis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for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supply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studies</a:t>
            </a:r>
            <a:r>
              <a:rPr lang="sl-SI" altLang="sl-SI" sz="1800" dirty="0" smtClean="0">
                <a:latin typeface="Calibri" pitchFamily="34" charset="0"/>
              </a:rPr>
              <a:t>, </a:t>
            </a:r>
            <a:r>
              <a:rPr lang="sl-SI" altLang="sl-SI" sz="1800" dirty="0" err="1" smtClean="0">
                <a:latin typeface="Calibri" pitchFamily="34" charset="0"/>
              </a:rPr>
              <a:t>joint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strategic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measures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and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recommendations</a:t>
            </a:r>
            <a:r>
              <a:rPr lang="sl-SI" altLang="sl-SI" sz="1800" dirty="0" smtClean="0">
                <a:latin typeface="Calibri" pitchFamily="34" charset="0"/>
              </a:rPr>
              <a:t>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sl-SI" altLang="sl-SI" sz="800" dirty="0" smtClean="0">
              <a:latin typeface="Calibri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sl-SI" altLang="sl-SI" sz="1800" dirty="0" err="1" smtClean="0">
                <a:latin typeface="Calibri" pitchFamily="34" charset="0"/>
              </a:rPr>
              <a:t>Well</a:t>
            </a:r>
            <a:r>
              <a:rPr lang="sl-SI" altLang="sl-SI" sz="1800" dirty="0" smtClean="0">
                <a:latin typeface="Calibri" pitchFamily="34" charset="0"/>
              </a:rPr>
              <a:t>-</a:t>
            </a:r>
            <a:r>
              <a:rPr lang="sl-SI" altLang="sl-SI" sz="1800" dirty="0" err="1" smtClean="0">
                <a:latin typeface="Calibri" pitchFamily="34" charset="0"/>
              </a:rPr>
              <a:t>established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supply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chains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for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roundwood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and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biomass</a:t>
            </a:r>
            <a:r>
              <a:rPr lang="sl-SI" altLang="sl-SI" sz="1800" dirty="0" smtClean="0">
                <a:latin typeface="Calibri" pitchFamily="34" charset="0"/>
              </a:rPr>
              <a:t>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sl-SI" altLang="sl-SI" sz="800" dirty="0" smtClean="0"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sl-SI" altLang="sl-SI" sz="1800" dirty="0" err="1" smtClean="0">
                <a:latin typeface="Calibri" pitchFamily="34" charset="0"/>
              </a:rPr>
              <a:t>Supply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chain</a:t>
            </a:r>
            <a:r>
              <a:rPr lang="sl-SI" altLang="sl-SI" sz="1800" dirty="0" smtClean="0">
                <a:latin typeface="Calibri" pitchFamily="34" charset="0"/>
              </a:rPr>
              <a:t> is </a:t>
            </a:r>
            <a:r>
              <a:rPr lang="sl-SI" altLang="sl-SI" sz="1800" dirty="0" err="1" smtClean="0">
                <a:latin typeface="Calibri" pitchFamily="34" charset="0"/>
              </a:rPr>
              <a:t>and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was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mainly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shaped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by</a:t>
            </a:r>
            <a:r>
              <a:rPr lang="sl-SI" altLang="sl-SI" sz="1800" dirty="0" smtClean="0">
                <a:latin typeface="Calibri" pitchFamily="34" charset="0"/>
              </a:rPr>
              <a:t> major </a:t>
            </a:r>
            <a:r>
              <a:rPr lang="sl-SI" altLang="sl-SI" sz="1800" dirty="0" err="1" smtClean="0">
                <a:latin typeface="Calibri" pitchFamily="34" charset="0"/>
              </a:rPr>
              <a:t>players</a:t>
            </a:r>
            <a:r>
              <a:rPr lang="sl-SI" altLang="sl-SI" sz="1800" dirty="0" smtClean="0">
                <a:latin typeface="Calibri" pitchFamily="34" charset="0"/>
              </a:rPr>
              <a:t> in </a:t>
            </a:r>
            <a:r>
              <a:rPr lang="sl-SI" altLang="sl-SI" sz="1800" dirty="0" err="1" smtClean="0">
                <a:latin typeface="Calibri" pitchFamily="34" charset="0"/>
              </a:rPr>
              <a:t>the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sl-SI" altLang="sl-SI" sz="1800" dirty="0" err="1" smtClean="0">
                <a:latin typeface="Calibri" pitchFamily="34" charset="0"/>
              </a:rPr>
              <a:t>woodworking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industry</a:t>
            </a:r>
            <a:r>
              <a:rPr lang="sl-SI" altLang="sl-SI" sz="1800" dirty="0" smtClean="0">
                <a:latin typeface="Calibri" pitchFamily="34" charset="0"/>
              </a:rPr>
              <a:t>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endParaRPr lang="sl-SI" altLang="sl-SI" sz="800" dirty="0" smtClean="0"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sl-SI" altLang="sl-SI" sz="1800" dirty="0" err="1" smtClean="0">
                <a:latin typeface="Calibri" pitchFamily="34" charset="0"/>
              </a:rPr>
              <a:t>High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support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from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politics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and</a:t>
            </a:r>
            <a:r>
              <a:rPr lang="sl-SI" altLang="sl-SI" sz="1800" dirty="0" smtClean="0">
                <a:latin typeface="Calibri" pitchFamily="34" charset="0"/>
              </a:rPr>
              <a:t> </a:t>
            </a:r>
            <a:r>
              <a:rPr lang="sl-SI" altLang="sl-SI" sz="1800" dirty="0" err="1" smtClean="0">
                <a:latin typeface="Calibri" pitchFamily="34" charset="0"/>
              </a:rPr>
              <a:t>public</a:t>
            </a:r>
            <a:r>
              <a:rPr lang="sl-SI" altLang="sl-SI" sz="1800" dirty="0" smtClean="0">
                <a:latin typeface="Calibri" pitchFamily="34" charset="0"/>
              </a:rPr>
              <a:t>.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sl-SI" altLang="sl-SI" sz="1600" i="1" dirty="0" smtClean="0">
                <a:latin typeface="Calibri" pitchFamily="34" charset="0"/>
              </a:rPr>
              <a:t> </a:t>
            </a:r>
            <a:r>
              <a:rPr lang="sl-SI" altLang="sl-SI" sz="1400" i="1" dirty="0" smtClean="0">
                <a:latin typeface="Calibri" pitchFamily="34" charset="0"/>
              </a:rPr>
              <a:t>Vir: Roland </a:t>
            </a:r>
            <a:r>
              <a:rPr lang="sl-SI" altLang="sl-SI" sz="1400" i="1" dirty="0" err="1" smtClean="0">
                <a:latin typeface="Calibri" pitchFamily="34" charset="0"/>
              </a:rPr>
              <a:t>Oberwimmer</a:t>
            </a:r>
            <a:r>
              <a:rPr lang="sl-SI" altLang="sl-SI" sz="1400" i="1" dirty="0" smtClean="0">
                <a:latin typeface="Calibri" pitchFamily="34" charset="0"/>
              </a:rPr>
              <a:t>, </a:t>
            </a:r>
            <a:r>
              <a:rPr lang="sl-SI" altLang="sl-SI" sz="1400" i="1" dirty="0" err="1" smtClean="0">
                <a:latin typeface="Calibri" pitchFamily="34" charset="0"/>
              </a:rPr>
              <a:t>Holzcluster</a:t>
            </a:r>
            <a:r>
              <a:rPr lang="sl-SI" altLang="sl-SI" sz="1400" i="1" dirty="0" smtClean="0">
                <a:latin typeface="Calibri" pitchFamily="34" charset="0"/>
              </a:rPr>
              <a:t> </a:t>
            </a:r>
            <a:r>
              <a:rPr lang="sl-SI" altLang="sl-SI" sz="1400" i="1" dirty="0" err="1" smtClean="0">
                <a:latin typeface="Calibri" pitchFamily="34" charset="0"/>
              </a:rPr>
              <a:t>Steiermark</a:t>
            </a:r>
            <a:r>
              <a:rPr lang="sl-SI" altLang="sl-SI" sz="1400" i="1" dirty="0" smtClean="0">
                <a:latin typeface="Calibri" pitchFamily="34" charset="0"/>
              </a:rPr>
              <a:t> </a:t>
            </a:r>
            <a:r>
              <a:rPr lang="sl-SI" altLang="sl-SI" sz="1400" i="1" dirty="0" err="1" smtClean="0">
                <a:latin typeface="Calibri" pitchFamily="34" charset="0"/>
              </a:rPr>
              <a:t>GmbH</a:t>
            </a:r>
            <a:r>
              <a:rPr lang="sl-SI" altLang="sl-SI" sz="1400" i="1" dirty="0" smtClean="0">
                <a:latin typeface="Calibri" pitchFamily="34" charset="0"/>
              </a:rPr>
              <a:t>, GIS, 30. 9. 2014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25605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 idx="4294967295"/>
          </p:nvPr>
        </p:nvSpPr>
        <p:spPr>
          <a:xfrm>
            <a:off x="0" y="764704"/>
            <a:ext cx="8189912" cy="842963"/>
          </a:xfrm>
        </p:spPr>
        <p:txBody>
          <a:bodyPr anchor="b"/>
          <a:lstStyle/>
          <a:p>
            <a:pPr eaLnBrk="1" hangingPunct="1"/>
            <a:r>
              <a:rPr lang="sl-SI" altLang="sl-SI" sz="3000" dirty="0" smtClean="0">
                <a:cs typeface="Arial" charset="0"/>
              </a:rPr>
              <a:t>                             </a:t>
            </a:r>
            <a:r>
              <a:rPr lang="sl-SI" altLang="sl-SI" dirty="0" smtClean="0">
                <a:latin typeface="Calibri" pitchFamily="34" charset="0"/>
                <a:cs typeface="Arial" charset="0"/>
              </a:rPr>
              <a:t>Organizacijska struktura</a:t>
            </a:r>
            <a:r>
              <a:rPr lang="de-DE" altLang="sl-SI" dirty="0" smtClean="0">
                <a:latin typeface="Calibri" pitchFamily="34" charset="0"/>
                <a:cs typeface="Arial" charset="0"/>
              </a:rPr>
              <a:t/>
            </a:r>
            <a:br>
              <a:rPr lang="de-DE" altLang="sl-SI" dirty="0" smtClean="0">
                <a:latin typeface="Calibri" pitchFamily="34" charset="0"/>
                <a:cs typeface="Arial" charset="0"/>
              </a:rPr>
            </a:br>
            <a:r>
              <a:rPr lang="sl-SI" altLang="sl-SI" dirty="0" smtClean="0">
                <a:latin typeface="Calibri" pitchFamily="34" charset="0"/>
                <a:cs typeface="Arial" charset="0"/>
              </a:rPr>
              <a:t>                                        Štajerska lesna mreža</a:t>
            </a:r>
            <a:endParaRPr lang="de-DE" altLang="sl-SI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26627" name="Rectangle 5"/>
          <p:cNvSpPr>
            <a:spLocks noChangeAspect="1" noChangeArrowheads="1"/>
          </p:cNvSpPr>
          <p:nvPr/>
        </p:nvSpPr>
        <p:spPr bwMode="auto">
          <a:xfrm>
            <a:off x="2954338" y="2946400"/>
            <a:ext cx="240030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sl-SI" b="1">
              <a:latin typeface="Times New Roman" pitchFamily="18" charset="0"/>
            </a:endParaRPr>
          </a:p>
          <a:p>
            <a:pPr algn="ctr"/>
            <a:endParaRPr lang="de-DE" altLang="sl-SI" b="1">
              <a:latin typeface="Times New Roman" pitchFamily="18" charset="0"/>
            </a:endParaRPr>
          </a:p>
          <a:p>
            <a:pPr algn="ctr"/>
            <a:endParaRPr lang="de-DE" altLang="sl-SI" sz="2400" b="1">
              <a:latin typeface="Tahoma" pitchFamily="34" charset="0"/>
            </a:endParaRPr>
          </a:p>
        </p:txBody>
      </p:sp>
      <p:sp>
        <p:nvSpPr>
          <p:cNvPr id="6" name="Rectangle 11"/>
          <p:cNvSpPr>
            <a:spLocks noChangeAspect="1" noChangeArrowheads="1"/>
          </p:cNvSpPr>
          <p:nvPr/>
        </p:nvSpPr>
        <p:spPr bwMode="auto">
          <a:xfrm>
            <a:off x="6083300" y="1922463"/>
            <a:ext cx="1817688" cy="8826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Rectangle 19"/>
          <p:cNvSpPr>
            <a:spLocks noChangeAspect="1" noChangeArrowheads="1"/>
          </p:cNvSpPr>
          <p:nvPr/>
        </p:nvSpPr>
        <p:spPr bwMode="auto">
          <a:xfrm>
            <a:off x="6156325" y="4268788"/>
            <a:ext cx="1800225" cy="79216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173586" y="2444329"/>
            <a:ext cx="3605213" cy="2590800"/>
            <a:chOff x="1599" y="1510"/>
            <a:chExt cx="2271" cy="1632"/>
          </a:xfrm>
        </p:grpSpPr>
        <p:sp>
          <p:nvSpPr>
            <p:cNvPr id="26660" name="Rectangle 32"/>
            <p:cNvSpPr>
              <a:spLocks noChangeArrowheads="1"/>
            </p:cNvSpPr>
            <p:nvPr/>
          </p:nvSpPr>
          <p:spPr bwMode="auto">
            <a:xfrm>
              <a:off x="1909" y="1792"/>
              <a:ext cx="1587" cy="906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sl-SI" altLang="sl-SI">
                <a:latin typeface="Calibri" pitchFamily="34" charset="0"/>
              </a:endParaRPr>
            </a:p>
          </p:txBody>
        </p:sp>
        <p:grpSp>
          <p:nvGrpSpPr>
            <p:cNvPr id="26661" name="Group 46"/>
            <p:cNvGrpSpPr>
              <a:grpSpLocks/>
            </p:cNvGrpSpPr>
            <p:nvPr/>
          </p:nvGrpSpPr>
          <p:grpSpPr bwMode="auto">
            <a:xfrm>
              <a:off x="1599" y="1510"/>
              <a:ext cx="2271" cy="1632"/>
              <a:chOff x="1599" y="1510"/>
              <a:chExt cx="2271" cy="1632"/>
            </a:xfrm>
          </p:grpSpPr>
          <p:cxnSp>
            <p:nvCxnSpPr>
              <p:cNvPr id="11" name="AutoShape 9"/>
              <p:cNvCxnSpPr>
                <a:cxnSpLocks noChangeShapeType="1"/>
              </p:cNvCxnSpPr>
              <p:nvPr/>
            </p:nvCxnSpPr>
            <p:spPr bwMode="auto">
              <a:xfrm>
                <a:off x="1599" y="1671"/>
                <a:ext cx="291" cy="556"/>
              </a:xfrm>
              <a:prstGeom prst="bentConnector3">
                <a:avLst>
                  <a:gd name="adj1" fmla="val 49829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663" name="AutoShape 13"/>
              <p:cNvCxnSpPr>
                <a:cxnSpLocks noChangeShapeType="1"/>
                <a:stCxn id="26627" idx="2"/>
              </p:cNvCxnSpPr>
              <p:nvPr/>
            </p:nvCxnSpPr>
            <p:spPr bwMode="auto">
              <a:xfrm flipV="1">
                <a:off x="3373" y="1510"/>
                <a:ext cx="497" cy="717"/>
              </a:xfrm>
              <a:prstGeom prst="bentConnector3">
                <a:avLst>
                  <a:gd name="adj1" fmla="val 50704"/>
                </a:avLst>
              </a:prstGeom>
              <a:noFill/>
              <a:ln w="25400" algn="ctr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26664" name="AutoShape 14"/>
              <p:cNvCxnSpPr>
                <a:cxnSpLocks noChangeShapeType="1"/>
              </p:cNvCxnSpPr>
              <p:nvPr/>
            </p:nvCxnSpPr>
            <p:spPr bwMode="auto">
              <a:xfrm>
                <a:off x="3373" y="2227"/>
                <a:ext cx="497" cy="689"/>
              </a:xfrm>
              <a:prstGeom prst="bentConnector3">
                <a:avLst>
                  <a:gd name="adj1" fmla="val 50704"/>
                </a:avLst>
              </a:prstGeom>
              <a:noFill/>
              <a:ln w="25400" algn="ctr">
                <a:solidFill>
                  <a:schemeClr val="accent2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cxnSp>
            <p:nvCxnSpPr>
              <p:cNvPr id="14" name="AutoShape 16"/>
              <p:cNvCxnSpPr>
                <a:cxnSpLocks noChangeShapeType="1"/>
                <a:stCxn id="26627" idx="2"/>
              </p:cNvCxnSpPr>
              <p:nvPr/>
            </p:nvCxnSpPr>
            <p:spPr bwMode="auto">
              <a:xfrm>
                <a:off x="2617" y="2598"/>
                <a:ext cx="13" cy="544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1599" y="2222"/>
                <a:ext cx="291" cy="368"/>
              </a:xfrm>
              <a:prstGeom prst="bentConnector3">
                <a:avLst>
                  <a:gd name="adj1" fmla="val 49829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26667" name="Group 31"/>
              <p:cNvGrpSpPr>
                <a:grpSpLocks/>
              </p:cNvGrpSpPr>
              <p:nvPr/>
            </p:nvGrpSpPr>
            <p:grpSpPr bwMode="auto">
              <a:xfrm>
                <a:off x="1837" y="1737"/>
                <a:ext cx="1587" cy="906"/>
                <a:chOff x="1837" y="1737"/>
                <a:chExt cx="1587" cy="906"/>
              </a:xfrm>
            </p:grpSpPr>
            <p:sp>
              <p:nvSpPr>
                <p:cNvPr id="17" name="Rectangle 33"/>
                <p:cNvSpPr>
                  <a:spLocks noChangeArrowheads="1"/>
                </p:cNvSpPr>
                <p:nvPr/>
              </p:nvSpPr>
              <p:spPr bwMode="auto">
                <a:xfrm>
                  <a:off x="1837" y="1737"/>
                  <a:ext cx="1587" cy="906"/>
                </a:xfrm>
                <a:prstGeom prst="round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pic>
              <p:nvPicPr>
                <p:cNvPr id="26669" name="Picture 17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882" y="1852"/>
                  <a:ext cx="1443" cy="5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6774036" y="1772816"/>
            <a:ext cx="2130425" cy="3614738"/>
            <a:chOff x="3878" y="1102"/>
            <a:chExt cx="1342" cy="2277"/>
          </a:xfrm>
        </p:grpSpPr>
        <p:grpSp>
          <p:nvGrpSpPr>
            <p:cNvPr id="26650" name="Group 41"/>
            <p:cNvGrpSpPr>
              <a:grpSpLocks/>
            </p:cNvGrpSpPr>
            <p:nvPr/>
          </p:nvGrpSpPr>
          <p:grpSpPr bwMode="auto">
            <a:xfrm>
              <a:off x="3878" y="2508"/>
              <a:ext cx="1342" cy="871"/>
              <a:chOff x="3878" y="2508"/>
              <a:chExt cx="1342" cy="871"/>
            </a:xfrm>
          </p:grpSpPr>
          <p:sp>
            <p:nvSpPr>
              <p:cNvPr id="26656" name="Rectangle 31"/>
              <p:cNvSpPr>
                <a:spLocks noChangeArrowheads="1"/>
              </p:cNvSpPr>
              <p:nvPr/>
            </p:nvSpPr>
            <p:spPr bwMode="auto">
              <a:xfrm>
                <a:off x="3950" y="2563"/>
                <a:ext cx="1270" cy="816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sl-SI" altLang="sl-SI">
                  <a:latin typeface="Calibri" pitchFamily="34" charset="0"/>
                </a:endParaRPr>
              </a:p>
            </p:txBody>
          </p:sp>
          <p:grpSp>
            <p:nvGrpSpPr>
              <p:cNvPr id="26657" name="Group 35"/>
              <p:cNvGrpSpPr>
                <a:grpSpLocks/>
              </p:cNvGrpSpPr>
              <p:nvPr/>
            </p:nvGrpSpPr>
            <p:grpSpPr bwMode="auto">
              <a:xfrm>
                <a:off x="3878" y="2508"/>
                <a:ext cx="1270" cy="816"/>
                <a:chOff x="3878" y="2508"/>
                <a:chExt cx="1270" cy="816"/>
              </a:xfrm>
            </p:grpSpPr>
            <p:sp>
              <p:nvSpPr>
                <p:cNvPr id="28" name="Rectangle 30"/>
                <p:cNvSpPr>
                  <a:spLocks noChangeArrowheads="1"/>
                </p:cNvSpPr>
                <p:nvPr/>
              </p:nvSpPr>
              <p:spPr bwMode="auto">
                <a:xfrm>
                  <a:off x="3878" y="2508"/>
                  <a:ext cx="1270" cy="816"/>
                </a:xfrm>
                <a:prstGeom prst="round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pic>
              <p:nvPicPr>
                <p:cNvPr id="26659" name="Picture 12" descr="holzbau_logo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963" y="2674"/>
                  <a:ext cx="1049" cy="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grpSp>
          <p:nvGrpSpPr>
            <p:cNvPr id="26651" name="Group 42"/>
            <p:cNvGrpSpPr>
              <a:grpSpLocks/>
            </p:cNvGrpSpPr>
            <p:nvPr/>
          </p:nvGrpSpPr>
          <p:grpSpPr bwMode="auto">
            <a:xfrm>
              <a:off x="3878" y="1102"/>
              <a:ext cx="1342" cy="871"/>
              <a:chOff x="3878" y="1102"/>
              <a:chExt cx="1342" cy="871"/>
            </a:xfrm>
          </p:grpSpPr>
          <p:sp>
            <p:nvSpPr>
              <p:cNvPr id="26652" name="Rectangle 34"/>
              <p:cNvSpPr>
                <a:spLocks noChangeArrowheads="1"/>
              </p:cNvSpPr>
              <p:nvPr/>
            </p:nvSpPr>
            <p:spPr bwMode="auto">
              <a:xfrm>
                <a:off x="3950" y="1157"/>
                <a:ext cx="1270" cy="816"/>
              </a:xfrm>
              <a:prstGeom prst="roundRect">
                <a:avLst>
                  <a:gd name="adj" fmla="val 16667"/>
                </a:avLst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sl-SI" altLang="sl-SI">
                  <a:latin typeface="Calibri" pitchFamily="34" charset="0"/>
                </a:endParaRPr>
              </a:p>
            </p:txBody>
          </p:sp>
          <p:grpSp>
            <p:nvGrpSpPr>
              <p:cNvPr id="26653" name="Group 36"/>
              <p:cNvGrpSpPr>
                <a:grpSpLocks/>
              </p:cNvGrpSpPr>
              <p:nvPr/>
            </p:nvGrpSpPr>
            <p:grpSpPr bwMode="auto">
              <a:xfrm>
                <a:off x="3878" y="1102"/>
                <a:ext cx="1270" cy="816"/>
                <a:chOff x="3878" y="1102"/>
                <a:chExt cx="1270" cy="816"/>
              </a:xfrm>
            </p:grpSpPr>
            <p:sp>
              <p:nvSpPr>
                <p:cNvPr id="24" name="Rectangle 35"/>
                <p:cNvSpPr>
                  <a:spLocks noChangeArrowheads="1"/>
                </p:cNvSpPr>
                <p:nvPr/>
              </p:nvSpPr>
              <p:spPr bwMode="auto">
                <a:xfrm>
                  <a:off x="3878" y="1102"/>
                  <a:ext cx="1270" cy="816"/>
                </a:xfrm>
                <a:prstGeom prst="round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de-DE"/>
                </a:p>
              </p:txBody>
            </p:sp>
            <p:pic>
              <p:nvPicPr>
                <p:cNvPr id="26655" name="Picture 10" descr="HIZ_LOGO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967" y="1256"/>
                  <a:ext cx="1045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grpSp>
        <p:nvGrpSpPr>
          <p:cNvPr id="18" name="Group 40"/>
          <p:cNvGrpSpPr>
            <a:grpSpLocks/>
          </p:cNvGrpSpPr>
          <p:nvPr/>
        </p:nvGrpSpPr>
        <p:grpSpPr bwMode="auto">
          <a:xfrm>
            <a:off x="3922886" y="4723979"/>
            <a:ext cx="2130425" cy="1382712"/>
            <a:chOff x="2082" y="2961"/>
            <a:chExt cx="1342" cy="871"/>
          </a:xfrm>
        </p:grpSpPr>
        <p:sp>
          <p:nvSpPr>
            <p:cNvPr id="26646" name="Rectangle 36"/>
            <p:cNvSpPr>
              <a:spLocks noChangeArrowheads="1"/>
            </p:cNvSpPr>
            <p:nvPr/>
          </p:nvSpPr>
          <p:spPr bwMode="auto">
            <a:xfrm>
              <a:off x="2154" y="3016"/>
              <a:ext cx="1270" cy="816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sl-SI" altLang="sl-SI">
                <a:latin typeface="Calibri" pitchFamily="34" charset="0"/>
              </a:endParaRPr>
            </a:p>
          </p:txBody>
        </p:sp>
        <p:grpSp>
          <p:nvGrpSpPr>
            <p:cNvPr id="26647" name="Group 39"/>
            <p:cNvGrpSpPr>
              <a:grpSpLocks/>
            </p:cNvGrpSpPr>
            <p:nvPr/>
          </p:nvGrpSpPr>
          <p:grpSpPr bwMode="auto">
            <a:xfrm>
              <a:off x="2082" y="2961"/>
              <a:ext cx="1270" cy="816"/>
              <a:chOff x="2082" y="2961"/>
              <a:chExt cx="1270" cy="816"/>
            </a:xfrm>
          </p:grpSpPr>
          <p:sp>
            <p:nvSpPr>
              <p:cNvPr id="33" name="Rectangle 37"/>
              <p:cNvSpPr>
                <a:spLocks noChangeArrowheads="1"/>
              </p:cNvSpPr>
              <p:nvPr/>
            </p:nvSpPr>
            <p:spPr bwMode="auto">
              <a:xfrm>
                <a:off x="2082" y="2961"/>
                <a:ext cx="1270" cy="816"/>
              </a:xfrm>
              <a:prstGeom prst="round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de-DE"/>
              </a:p>
            </p:txBody>
          </p:sp>
          <p:sp>
            <p:nvSpPr>
              <p:cNvPr id="34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2180" y="3142"/>
                <a:ext cx="1108" cy="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sl-SI" b="1" dirty="0">
                    <a:latin typeface="Calibri" pitchFamily="34" charset="0"/>
                  </a:rPr>
                  <a:t>Nadzorni svet</a:t>
                </a:r>
                <a:endParaRPr lang="de-DE" b="1" dirty="0">
                  <a:latin typeface="Calibri" pitchFamily="34" charset="0"/>
                </a:endParaRPr>
              </a:p>
            </p:txBody>
          </p:sp>
        </p:grpSp>
      </p:grpSp>
      <p:grpSp>
        <p:nvGrpSpPr>
          <p:cNvPr id="20" name="Group 44"/>
          <p:cNvGrpSpPr>
            <a:grpSpLocks/>
          </p:cNvGrpSpPr>
          <p:nvPr/>
        </p:nvGrpSpPr>
        <p:grpSpPr bwMode="auto">
          <a:xfrm>
            <a:off x="1187624" y="1915691"/>
            <a:ext cx="2171700" cy="3040063"/>
            <a:chOff x="359" y="1192"/>
            <a:chExt cx="1368" cy="1915"/>
          </a:xfrm>
        </p:grpSpPr>
        <p:grpSp>
          <p:nvGrpSpPr>
            <p:cNvPr id="26634" name="Group 43"/>
            <p:cNvGrpSpPr>
              <a:grpSpLocks/>
            </p:cNvGrpSpPr>
            <p:nvPr/>
          </p:nvGrpSpPr>
          <p:grpSpPr bwMode="auto">
            <a:xfrm>
              <a:off x="359" y="1192"/>
              <a:ext cx="1368" cy="1915"/>
              <a:chOff x="359" y="1192"/>
              <a:chExt cx="1368" cy="1915"/>
            </a:xfrm>
          </p:grpSpPr>
          <p:grpSp>
            <p:nvGrpSpPr>
              <p:cNvPr id="26636" name="Group 37"/>
              <p:cNvGrpSpPr>
                <a:grpSpLocks/>
              </p:cNvGrpSpPr>
              <p:nvPr/>
            </p:nvGrpSpPr>
            <p:grpSpPr bwMode="auto">
              <a:xfrm>
                <a:off x="385" y="1192"/>
                <a:ext cx="1342" cy="871"/>
                <a:chOff x="385" y="1192"/>
                <a:chExt cx="1342" cy="871"/>
              </a:xfrm>
            </p:grpSpPr>
            <p:sp>
              <p:nvSpPr>
                <p:cNvPr id="26642" name="Rectangle 38"/>
                <p:cNvSpPr>
                  <a:spLocks noChangeArrowheads="1"/>
                </p:cNvSpPr>
                <p:nvPr/>
              </p:nvSpPr>
              <p:spPr bwMode="auto">
                <a:xfrm>
                  <a:off x="457" y="1247"/>
                  <a:ext cx="1270" cy="81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sl-SI" altLang="sl-SI">
                    <a:latin typeface="Calibri" pitchFamily="34" charset="0"/>
                  </a:endParaRPr>
                </a:p>
              </p:txBody>
            </p:sp>
            <p:grpSp>
              <p:nvGrpSpPr>
                <p:cNvPr id="26643" name="Group 32"/>
                <p:cNvGrpSpPr>
                  <a:grpSpLocks/>
                </p:cNvGrpSpPr>
                <p:nvPr/>
              </p:nvGrpSpPr>
              <p:grpSpPr bwMode="auto">
                <a:xfrm>
                  <a:off x="385" y="1192"/>
                  <a:ext cx="1270" cy="816"/>
                  <a:chOff x="385" y="1192"/>
                  <a:chExt cx="1270" cy="816"/>
                </a:xfrm>
              </p:grpSpPr>
              <p:sp>
                <p:nvSpPr>
                  <p:cNvPr id="4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85" y="1192"/>
                    <a:ext cx="1270" cy="816"/>
                  </a:xfrm>
                  <a:prstGeom prst="round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sp>
                <p:nvSpPr>
                  <p:cNvPr id="47" name="Rectangle 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30" y="1365"/>
                    <a:ext cx="997" cy="49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r>
                      <a:rPr lang="sl-SI" b="1" dirty="0">
                        <a:latin typeface="Calibri" pitchFamily="34" charset="0"/>
                      </a:rPr>
                      <a:t>Dežela Štajerska</a:t>
                    </a:r>
                    <a:endParaRPr lang="de-DE" b="1" dirty="0">
                      <a:solidFill>
                        <a:schemeClr val="bg2"/>
                      </a:solidFill>
                      <a:latin typeface="Calibri" pitchFamily="34" charset="0"/>
                    </a:endParaRPr>
                  </a:p>
                  <a:p>
                    <a:pPr algn="ctr">
                      <a:defRPr/>
                    </a:pPr>
                    <a:r>
                      <a:rPr lang="de-DE" b="1" dirty="0">
                        <a:latin typeface="Calibri" pitchFamily="34" charset="0"/>
                      </a:rPr>
                      <a:t>26 %</a:t>
                    </a:r>
                    <a:endParaRPr lang="de-DE" sz="1600" b="1" dirty="0">
                      <a:latin typeface="Calibri" pitchFamily="34" charset="0"/>
                    </a:endParaRPr>
                  </a:p>
                </p:txBody>
              </p:sp>
            </p:grpSp>
          </p:grpSp>
          <p:grpSp>
            <p:nvGrpSpPr>
              <p:cNvPr id="26637" name="Group 38"/>
              <p:cNvGrpSpPr>
                <a:grpSpLocks/>
              </p:cNvGrpSpPr>
              <p:nvPr/>
            </p:nvGrpSpPr>
            <p:grpSpPr bwMode="auto">
              <a:xfrm>
                <a:off x="359" y="2236"/>
                <a:ext cx="1342" cy="871"/>
                <a:chOff x="359" y="2236"/>
                <a:chExt cx="1342" cy="871"/>
              </a:xfrm>
            </p:grpSpPr>
            <p:sp>
              <p:nvSpPr>
                <p:cNvPr id="26638" name="Rectangle 40"/>
                <p:cNvSpPr>
                  <a:spLocks noChangeArrowheads="1"/>
                </p:cNvSpPr>
                <p:nvPr/>
              </p:nvSpPr>
              <p:spPr bwMode="auto">
                <a:xfrm>
                  <a:off x="431" y="2291"/>
                  <a:ext cx="1270" cy="816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/>
                  <a:endParaRPr lang="sl-SI" altLang="sl-SI">
                    <a:latin typeface="Calibri" pitchFamily="34" charset="0"/>
                  </a:endParaRPr>
                </a:p>
              </p:txBody>
            </p:sp>
            <p:grpSp>
              <p:nvGrpSpPr>
                <p:cNvPr id="26639" name="Group 33"/>
                <p:cNvGrpSpPr>
                  <a:grpSpLocks/>
                </p:cNvGrpSpPr>
                <p:nvPr/>
              </p:nvGrpSpPr>
              <p:grpSpPr bwMode="auto">
                <a:xfrm>
                  <a:off x="359" y="2236"/>
                  <a:ext cx="1270" cy="816"/>
                  <a:chOff x="359" y="2236"/>
                  <a:chExt cx="1270" cy="816"/>
                </a:xfrm>
              </p:grpSpPr>
              <p:sp>
                <p:nvSpPr>
                  <p:cNvPr id="42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59" y="2236"/>
                    <a:ext cx="1270" cy="816"/>
                  </a:xfrm>
                  <a:prstGeom prst="round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pPr eaLnBrk="1" hangingPunct="1">
                      <a:defRPr/>
                    </a:pPr>
                    <a:endParaRPr lang="de-DE"/>
                  </a:p>
                </p:txBody>
              </p:sp>
              <p:graphicFrame>
                <p:nvGraphicFramePr>
                  <p:cNvPr id="26641" name="Object 2"/>
                  <p:cNvGraphicFramePr>
                    <a:graphicFrameLocks noChangeAspect="1"/>
                  </p:cNvGraphicFramePr>
                  <p:nvPr/>
                </p:nvGraphicFramePr>
                <p:xfrm>
                  <a:off x="521" y="2387"/>
                  <a:ext cx="876" cy="37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6645" name="Photo Editor Photo" r:id="rId6" imgW="3561905" imgH="1647619" progId="">
                          <p:embed/>
                        </p:oleObj>
                      </mc:Choice>
                      <mc:Fallback>
                        <p:oleObj name="Photo Editor Photo" r:id="rId6" imgW="3561905" imgH="1647619" progId="">
                          <p:embed/>
                          <p:pic>
                            <p:nvPicPr>
                              <p:cNvPr id="0" name="Object 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7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21" y="2387"/>
                                <a:ext cx="876" cy="37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</p:grpSp>
        <p:sp>
          <p:nvSpPr>
            <p:cNvPr id="37" name="Rectangle 6"/>
            <p:cNvSpPr>
              <a:spLocks noChangeAspect="1" noChangeArrowheads="1"/>
            </p:cNvSpPr>
            <p:nvPr/>
          </p:nvSpPr>
          <p:spPr bwMode="auto">
            <a:xfrm>
              <a:off x="737" y="2790"/>
              <a:ext cx="523" cy="2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de-DE" b="1" dirty="0">
                  <a:latin typeface="Calibri" pitchFamily="34" charset="0"/>
                </a:rPr>
                <a:t>74 %</a:t>
              </a:r>
            </a:p>
          </p:txBody>
        </p:sp>
      </p:grp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49" name="Slika 6" descr="Logo_GZS-blue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7"/>
          <p:cNvGrpSpPr>
            <a:grpSpLocks/>
          </p:cNvGrpSpPr>
          <p:nvPr/>
        </p:nvGrpSpPr>
        <p:grpSpPr bwMode="auto">
          <a:xfrm>
            <a:off x="467544" y="5013028"/>
            <a:ext cx="3460750" cy="1295400"/>
            <a:chOff x="231" y="3203"/>
            <a:chExt cx="2180" cy="816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682" y="3284"/>
              <a:ext cx="72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sl-SI" sz="1400" b="1" dirty="0">
                  <a:latin typeface="Calibri" pitchFamily="34" charset="0"/>
                </a:rPr>
                <a:t>gradbeni deli</a:t>
              </a:r>
              <a:endParaRPr lang="de-DE" sz="1400" b="1" dirty="0">
                <a:latin typeface="Calibri" pitchFamily="34" charset="0"/>
              </a:endParaRPr>
            </a:p>
          </p:txBody>
        </p:sp>
        <p:sp>
          <p:nvSpPr>
            <p:cNvPr id="7" name="AutoShape 13"/>
            <p:cNvSpPr>
              <a:spLocks noChangeArrowheads="1"/>
            </p:cNvSpPr>
            <p:nvPr/>
          </p:nvSpPr>
          <p:spPr bwMode="auto">
            <a:xfrm>
              <a:off x="231" y="3203"/>
              <a:ext cx="771" cy="363"/>
            </a:xfrm>
            <a:prstGeom prst="homePlate">
              <a:avLst>
                <a:gd name="adj" fmla="val 2479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de-DE">
                <a:latin typeface="+mn-lt"/>
              </a:endParaRP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295" y="3284"/>
              <a:ext cx="62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l-SI" sz="1400" b="1" dirty="0">
                  <a:solidFill>
                    <a:schemeClr val="bg1"/>
                  </a:solidFill>
                  <a:latin typeface="Calibri" pitchFamily="34" charset="0"/>
                </a:rPr>
                <a:t>gozdarstvo</a:t>
              </a:r>
              <a:endParaRPr lang="de-DE" sz="14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9" name="AutoShape 15"/>
            <p:cNvSpPr>
              <a:spLocks noChangeArrowheads="1"/>
            </p:cNvSpPr>
            <p:nvPr/>
          </p:nvSpPr>
          <p:spPr bwMode="auto">
            <a:xfrm>
              <a:off x="1002" y="3203"/>
              <a:ext cx="589" cy="363"/>
            </a:xfrm>
            <a:prstGeom prst="chevron">
              <a:avLst>
                <a:gd name="adj" fmla="val 2581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de-DE">
                <a:latin typeface="+mn-lt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146" y="3293"/>
              <a:ext cx="32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sl-SI" sz="1400" b="1" dirty="0">
                  <a:latin typeface="Calibri" pitchFamily="34" charset="0"/>
                </a:rPr>
                <a:t>žage</a:t>
              </a:r>
              <a:endParaRPr lang="de-DE" sz="1400" b="1" dirty="0">
                <a:latin typeface="Calibri" pitchFamily="34" charset="0"/>
              </a:endParaRPr>
            </a:p>
          </p:txBody>
        </p:sp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881" y="3627"/>
              <a:ext cx="826" cy="392"/>
            </a:xfrm>
            <a:prstGeom prst="chevron">
              <a:avLst>
                <a:gd name="adj" fmla="val 29472"/>
              </a:avLst>
            </a:prstGeom>
            <a:solidFill>
              <a:srgbClr val="3B49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de-DE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1078" y="3659"/>
              <a:ext cx="42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sl-SI" sz="1400" b="1" dirty="0">
                  <a:solidFill>
                    <a:schemeClr val="bg1"/>
                  </a:solidFill>
                  <a:latin typeface="Calibri" pitchFamily="34" charset="0"/>
                </a:rPr>
                <a:t>papir</a:t>
              </a:r>
            </a:p>
            <a:p>
              <a:pPr algn="ctr" eaLnBrk="1" hangingPunct="1">
                <a:defRPr/>
              </a:pPr>
              <a:r>
                <a:rPr lang="sl-SI" sz="1400" b="1" dirty="0">
                  <a:solidFill>
                    <a:schemeClr val="bg1"/>
                  </a:solidFill>
                  <a:latin typeface="Calibri" pitchFamily="34" charset="0"/>
                </a:rPr>
                <a:t>karton</a:t>
              </a:r>
              <a:endParaRPr lang="de-DE" sz="14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059832" y="4293096"/>
            <a:ext cx="1338263" cy="665162"/>
          </a:xfrm>
          <a:prstGeom prst="chevron">
            <a:avLst>
              <a:gd name="adj" fmla="val 271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+mn-lt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245967" y="4416921"/>
            <a:ext cx="1091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l-SI" sz="1200" b="1" dirty="0">
                <a:latin typeface="Calibri" pitchFamily="34" charset="0"/>
              </a:rPr>
              <a:t>lesni material,</a:t>
            </a:r>
          </a:p>
          <a:p>
            <a:pPr algn="ctr" eaLnBrk="1" hangingPunct="1">
              <a:defRPr/>
            </a:pPr>
            <a:r>
              <a:rPr lang="sl-SI" sz="1200" b="1" dirty="0">
                <a:latin typeface="Calibri" pitchFamily="34" charset="0"/>
              </a:rPr>
              <a:t>plošče</a:t>
            </a:r>
            <a:endParaRPr lang="de-DE" sz="1200" b="1" dirty="0">
              <a:latin typeface="Calibri" pitchFamily="34" charset="0"/>
            </a:endParaRPr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4301604" y="3717256"/>
            <a:ext cx="1206500" cy="647700"/>
          </a:xfrm>
          <a:prstGeom prst="chevron">
            <a:avLst>
              <a:gd name="adj" fmla="val 251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+mn-lt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4432324" y="3841081"/>
            <a:ext cx="10164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l-SI" sz="1200" b="1" dirty="0">
                <a:latin typeface="Calibri" pitchFamily="34" charset="0"/>
              </a:rPr>
              <a:t>izdelki za</a:t>
            </a:r>
          </a:p>
          <a:p>
            <a:pPr algn="ctr" eaLnBrk="1" hangingPunct="1">
              <a:defRPr/>
            </a:pPr>
            <a:r>
              <a:rPr lang="sl-SI" sz="1200" b="1" dirty="0">
                <a:latin typeface="Calibri" pitchFamily="34" charset="0"/>
              </a:rPr>
              <a:t>gradbeništvo</a:t>
            </a:r>
            <a:endParaRPr lang="de-DE" sz="1200" b="1" dirty="0">
              <a:latin typeface="Calibri" pitchFamily="34" charset="0"/>
            </a:endParaRPr>
          </a:p>
        </p:txBody>
      </p:sp>
      <p:sp>
        <p:nvSpPr>
          <p:cNvPr id="17" name="AutoShape 23"/>
          <p:cNvSpPr>
            <a:spLocks noChangeArrowheads="1"/>
          </p:cNvSpPr>
          <p:nvPr/>
        </p:nvSpPr>
        <p:spPr bwMode="auto">
          <a:xfrm>
            <a:off x="5436096" y="3142780"/>
            <a:ext cx="1206500" cy="646112"/>
          </a:xfrm>
          <a:prstGeom prst="chevron">
            <a:avLst>
              <a:gd name="adj" fmla="val 2521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+mn-lt"/>
            </a:endParaRP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5507763" y="3247555"/>
            <a:ext cx="1088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l-SI" sz="1200" b="1" dirty="0">
                <a:latin typeface="Calibri" pitchFamily="34" charset="0"/>
              </a:rPr>
              <a:t>tesarstvo,</a:t>
            </a:r>
            <a:endParaRPr lang="de-DE" sz="1200" b="1" dirty="0"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sl-SI" sz="1200" b="1" dirty="0">
                <a:latin typeface="Calibri" pitchFamily="34" charset="0"/>
              </a:rPr>
              <a:t>gradnja iz lesa</a:t>
            </a:r>
            <a:endParaRPr lang="de-DE" sz="1200" b="1" dirty="0">
              <a:latin typeface="Calibri" pitchFamily="34" charset="0"/>
            </a:endParaRPr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6583189" y="2565128"/>
            <a:ext cx="1373187" cy="647700"/>
          </a:xfrm>
          <a:prstGeom prst="chevron">
            <a:avLst>
              <a:gd name="adj" fmla="val 286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+mn-lt"/>
            </a:endParaRP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6814494" y="2564632"/>
            <a:ext cx="8391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l-SI" sz="1200" b="1" dirty="0">
                <a:latin typeface="Calibri" pitchFamily="34" charset="0"/>
              </a:rPr>
              <a:t>mizarstvo,</a:t>
            </a:r>
            <a:endParaRPr lang="de-DE" sz="1200" b="1" dirty="0"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sl-SI" sz="1200" b="1" dirty="0">
                <a:latin typeface="Calibri" pitchFamily="34" charset="0"/>
              </a:rPr>
              <a:t>gradbeno</a:t>
            </a:r>
          </a:p>
          <a:p>
            <a:pPr algn="ctr" eaLnBrk="1" hangingPunct="1">
              <a:defRPr/>
            </a:pPr>
            <a:r>
              <a:rPr lang="sl-SI" sz="1200" b="1" dirty="0">
                <a:latin typeface="Calibri" pitchFamily="34" charset="0"/>
              </a:rPr>
              <a:t>mizarstvo</a:t>
            </a:r>
            <a:endParaRPr lang="de-DE" sz="1200" b="1" dirty="0">
              <a:latin typeface="Calibri" pitchFamily="34" charset="0"/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7596336" y="3553271"/>
            <a:ext cx="8659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sl-SI" sz="1400" b="1" dirty="0">
                <a:latin typeface="Calibri" pitchFamily="34" charset="0"/>
              </a:rPr>
              <a:t>Debel les</a:t>
            </a:r>
            <a:endParaRPr lang="de-DE" sz="1400" b="1" dirty="0">
              <a:latin typeface="Calibri" pitchFamily="34" charset="0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7236296" y="4057327"/>
            <a:ext cx="14184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sl-SI" sz="1400" b="1" dirty="0">
                <a:latin typeface="Calibri" pitchFamily="34" charset="0"/>
              </a:rPr>
              <a:t>Lesna akademija</a:t>
            </a:r>
            <a:endParaRPr lang="de-DE" sz="1400" b="1" dirty="0">
              <a:latin typeface="Calibri" pitchFamily="34" charset="0"/>
            </a:endParaRP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6335513" y="5301208"/>
            <a:ext cx="21206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l-SI" sz="1400" b="1" dirty="0">
                <a:latin typeface="Calibri" pitchFamily="34" charset="0"/>
              </a:rPr>
              <a:t>Program za benchmarking</a:t>
            </a:r>
            <a:endParaRPr lang="de-DE" sz="1400" b="1" dirty="0">
              <a:latin typeface="Calibri" pitchFamily="34" charset="0"/>
            </a:endParaRP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732240" y="4561964"/>
            <a:ext cx="2428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l-SI" sz="1400" b="1" dirty="0" smtClean="0">
                <a:latin typeface="Calibri" pitchFamily="34" charset="0"/>
              </a:rPr>
              <a:t>     Raziskave </a:t>
            </a:r>
            <a:r>
              <a:rPr lang="sl-SI" sz="1400" b="1" dirty="0">
                <a:latin typeface="Calibri" pitchFamily="34" charset="0"/>
              </a:rPr>
              <a:t>na</a:t>
            </a:r>
          </a:p>
          <a:p>
            <a:pPr eaLnBrk="1" hangingPunct="1">
              <a:defRPr/>
            </a:pPr>
            <a:r>
              <a:rPr lang="sl-SI" sz="1400" b="1" dirty="0">
                <a:latin typeface="Calibri" pitchFamily="34" charset="0"/>
              </a:rPr>
              <a:t>področju gradnje z lesom</a:t>
            </a:r>
            <a:endParaRPr lang="de-DE" sz="1400" b="1" dirty="0">
              <a:latin typeface="Calibri" pitchFamily="34" charset="0"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6008712" y="5877272"/>
            <a:ext cx="16229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de-DE" sz="1400" b="1" dirty="0">
                <a:latin typeface="Calibri" pitchFamily="34" charset="0"/>
              </a:rPr>
              <a:t>FFS/FFW-</a:t>
            </a:r>
            <a:r>
              <a:rPr lang="sl-SI" sz="1400" b="1" dirty="0">
                <a:latin typeface="Calibri" pitchFamily="34" charset="0"/>
              </a:rPr>
              <a:t>prireditve</a:t>
            </a:r>
            <a:endParaRPr lang="de-DE" sz="1400" b="1" dirty="0">
              <a:latin typeface="Calibri" pitchFamily="34" charset="0"/>
            </a:endParaRP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4067944" y="2400995"/>
            <a:ext cx="16358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l-SI" sz="1400" b="1" dirty="0">
                <a:latin typeface="Calibri" pitchFamily="34" charset="0"/>
              </a:rPr>
              <a:t>med-regionalizacija</a:t>
            </a:r>
            <a:endParaRPr lang="de-DE" sz="1400" b="1" dirty="0">
              <a:latin typeface="Calibri" pitchFamily="34" charset="0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3203848" y="2690188"/>
            <a:ext cx="19442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sl-SI" sz="1400" b="1" dirty="0" smtClean="0">
                <a:latin typeface="Calibri" pitchFamily="34" charset="0"/>
              </a:rPr>
              <a:t>Projekti:</a:t>
            </a:r>
          </a:p>
          <a:p>
            <a:pPr eaLnBrk="1" hangingPunct="1">
              <a:defRPr/>
            </a:pPr>
            <a:r>
              <a:rPr lang="sl-SI" sz="1400" b="1" dirty="0">
                <a:latin typeface="Calibri" pitchFamily="34" charset="0"/>
              </a:rPr>
              <a:t>d</a:t>
            </a:r>
            <a:r>
              <a:rPr lang="de-DE" sz="1400" b="1" dirty="0" err="1" smtClean="0">
                <a:latin typeface="Calibri" pitchFamily="34" charset="0"/>
              </a:rPr>
              <a:t>esign</a:t>
            </a:r>
            <a:r>
              <a:rPr lang="de-DE" sz="1400" b="1" dirty="0" smtClean="0">
                <a:latin typeface="Calibri" pitchFamily="34" charset="0"/>
              </a:rPr>
              <a:t>-in-</a:t>
            </a:r>
            <a:r>
              <a:rPr lang="de-DE" sz="1400" b="1" dirty="0" err="1" smtClean="0">
                <a:latin typeface="Calibri" pitchFamily="34" charset="0"/>
              </a:rPr>
              <a:t>zirbe</a:t>
            </a:r>
            <a:endParaRPr lang="sl-SI" sz="1400" b="1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de-DE" sz="1400" b="1" dirty="0" err="1" smtClean="0">
                <a:latin typeface="Calibri" pitchFamily="34" charset="0"/>
              </a:rPr>
              <a:t>TANNOvationen</a:t>
            </a:r>
            <a:endParaRPr lang="de-DE" sz="1400" b="1" dirty="0">
              <a:latin typeface="Calibri" pitchFamily="34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619672" y="4057179"/>
            <a:ext cx="12561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de-DE" sz="1400" b="1" dirty="0" err="1">
                <a:latin typeface="Calibri" pitchFamily="34" charset="0"/>
              </a:rPr>
              <a:t>WoodLogistics</a:t>
            </a:r>
            <a:endParaRPr lang="de-DE" sz="1400" b="1" dirty="0">
              <a:latin typeface="Calibri" pitchFamily="34" charset="0"/>
            </a:endParaRP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2363242" y="3572868"/>
            <a:ext cx="1416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sl-SI" sz="1400" b="1" dirty="0">
                <a:latin typeface="Calibri" pitchFamily="34" charset="0"/>
              </a:rPr>
              <a:t>Mobilizacija lesa</a:t>
            </a:r>
            <a:endParaRPr lang="de-DE" sz="1400" b="1" dirty="0">
              <a:latin typeface="Calibri" pitchFamily="34" charset="0"/>
            </a:endParaRPr>
          </a:p>
        </p:txBody>
      </p:sp>
      <p:sp>
        <p:nvSpPr>
          <p:cNvPr id="32" name="Freeform 40"/>
          <p:cNvSpPr>
            <a:spLocks/>
          </p:cNvSpPr>
          <p:nvPr/>
        </p:nvSpPr>
        <p:spPr bwMode="auto">
          <a:xfrm>
            <a:off x="1871017" y="764704"/>
            <a:ext cx="6840760" cy="5472608"/>
          </a:xfrm>
          <a:custGeom>
            <a:avLst/>
            <a:gdLst>
              <a:gd name="T0" fmla="*/ 2147483647 w 5623"/>
              <a:gd name="T1" fmla="*/ 2147483647 h 3309"/>
              <a:gd name="T2" fmla="*/ 2147483647 w 5623"/>
              <a:gd name="T3" fmla="*/ 2147483647 h 3309"/>
              <a:gd name="T4" fmla="*/ 2147483647 w 5623"/>
              <a:gd name="T5" fmla="*/ 2147483647 h 3309"/>
              <a:gd name="T6" fmla="*/ 2147483647 w 5623"/>
              <a:gd name="T7" fmla="*/ 2147483647 h 3309"/>
              <a:gd name="T8" fmla="*/ 2147483647 w 5623"/>
              <a:gd name="T9" fmla="*/ 2147483647 h 3309"/>
              <a:gd name="T10" fmla="*/ 2147483647 w 5623"/>
              <a:gd name="T11" fmla="*/ 2147483647 h 3309"/>
              <a:gd name="T12" fmla="*/ 0 w 5623"/>
              <a:gd name="T13" fmla="*/ 2147483647 h 33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23"/>
              <a:gd name="T22" fmla="*/ 0 h 3309"/>
              <a:gd name="T23" fmla="*/ 5623 w 5623"/>
              <a:gd name="T24" fmla="*/ 3309 h 330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23" h="3309">
                <a:moveTo>
                  <a:pt x="3208" y="3309"/>
                </a:moveTo>
                <a:cubicBezTo>
                  <a:pt x="3970" y="2488"/>
                  <a:pt x="4732" y="1668"/>
                  <a:pt x="5128" y="1365"/>
                </a:cubicBezTo>
                <a:cubicBezTo>
                  <a:pt x="5524" y="1062"/>
                  <a:pt x="5623" y="1700"/>
                  <a:pt x="5584" y="1493"/>
                </a:cubicBezTo>
                <a:cubicBezTo>
                  <a:pt x="5545" y="1286"/>
                  <a:pt x="5419" y="250"/>
                  <a:pt x="4896" y="125"/>
                </a:cubicBezTo>
                <a:cubicBezTo>
                  <a:pt x="4373" y="0"/>
                  <a:pt x="2707" y="592"/>
                  <a:pt x="2448" y="741"/>
                </a:cubicBezTo>
                <a:cubicBezTo>
                  <a:pt x="2189" y="890"/>
                  <a:pt x="3752" y="733"/>
                  <a:pt x="3344" y="1021"/>
                </a:cubicBezTo>
                <a:cubicBezTo>
                  <a:pt x="2936" y="1309"/>
                  <a:pt x="1468" y="1889"/>
                  <a:pt x="0" y="2469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atin typeface="+mn-lt"/>
            </a:endParaRP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 rot="18434621">
            <a:off x="4539825" y="4660817"/>
            <a:ext cx="37019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l-SI" sz="1400" b="1" dirty="0">
                <a:solidFill>
                  <a:srgbClr val="C00000"/>
                </a:solidFill>
                <a:latin typeface="Calibri" pitchFamily="34" charset="0"/>
              </a:rPr>
              <a:t>Možnosti optimiranja v verigi črpanja vrednosti</a:t>
            </a:r>
            <a:endParaRPr lang="de-DE" sz="14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7670" name="Picture 4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732240" y="462359"/>
            <a:ext cx="2041525" cy="1814513"/>
          </a:xfrm>
        </p:spPr>
      </p:pic>
      <p:grpSp>
        <p:nvGrpSpPr>
          <p:cNvPr id="27671" name="Group 46"/>
          <p:cNvGrpSpPr>
            <a:grpSpLocks/>
          </p:cNvGrpSpPr>
          <p:nvPr/>
        </p:nvGrpSpPr>
        <p:grpSpPr bwMode="auto">
          <a:xfrm rot="21434762">
            <a:off x="1053126" y="2296910"/>
            <a:ext cx="3332163" cy="476250"/>
            <a:chOff x="154" y="1427"/>
            <a:chExt cx="2099" cy="300"/>
          </a:xfrm>
        </p:grpSpPr>
        <p:sp>
          <p:nvSpPr>
            <p:cNvPr id="36" name="Text Box 44"/>
            <p:cNvSpPr>
              <a:spLocks noChangeArrowheads="1"/>
            </p:cNvSpPr>
            <p:nvPr/>
          </p:nvSpPr>
          <p:spPr bwMode="auto">
            <a:xfrm rot="19893344">
              <a:off x="343" y="1427"/>
              <a:ext cx="1910" cy="300"/>
            </a:xfrm>
            <a:prstGeom prst="roundRect">
              <a:avLst>
                <a:gd name="adj" fmla="val 16667"/>
              </a:avLst>
            </a:prstGeom>
            <a:solidFill>
              <a:srgbClr val="3B495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endParaRPr lang="de-DE" sz="2200">
                <a:solidFill>
                  <a:schemeClr val="folHlink"/>
                </a:solidFill>
                <a:latin typeface="+mn-lt"/>
              </a:endParaRPr>
            </a:p>
          </p:txBody>
        </p:sp>
        <p:sp>
          <p:nvSpPr>
            <p:cNvPr id="37" name="Text Box 43"/>
            <p:cNvSpPr>
              <a:spLocks noChangeArrowheads="1"/>
            </p:cNvSpPr>
            <p:nvPr/>
          </p:nvSpPr>
          <p:spPr bwMode="auto">
            <a:xfrm rot="19893344">
              <a:off x="154" y="1443"/>
              <a:ext cx="2035" cy="21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9900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sl-SI" sz="1400" b="1" dirty="0">
                  <a:solidFill>
                    <a:srgbClr val="C00000"/>
                  </a:solidFill>
                  <a:latin typeface="Calibri" pitchFamily="34" charset="0"/>
                </a:rPr>
                <a:t>inovativna &amp; trajnostna gradnja z lesom</a:t>
              </a:r>
              <a:endParaRPr lang="de-DE" sz="14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1763688" y="476672"/>
            <a:ext cx="4933231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sl-SI" sz="2600" b="1" dirty="0">
                <a:solidFill>
                  <a:srgbClr val="586D8E"/>
                </a:solidFill>
                <a:latin typeface="Calibri" pitchFamily="34" charset="0"/>
                <a:cs typeface="Arial" charset="0"/>
              </a:rPr>
              <a:t>Celotna veriga črpanja vrednosti</a:t>
            </a:r>
            <a:endParaRPr lang="de-DE" sz="2600" b="1" dirty="0">
              <a:solidFill>
                <a:srgbClr val="586D8E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5" name="AutoShape 15"/>
          <p:cNvSpPr>
            <a:spLocks noChangeArrowheads="1"/>
          </p:cNvSpPr>
          <p:nvPr/>
        </p:nvSpPr>
        <p:spPr bwMode="auto">
          <a:xfrm>
            <a:off x="2627784" y="5013028"/>
            <a:ext cx="1368152" cy="576263"/>
          </a:xfrm>
          <a:prstGeom prst="chevron">
            <a:avLst>
              <a:gd name="adj" fmla="val 2581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de-DE">
              <a:latin typeface="+mn-lt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40" name="Slika 6" descr="Logo_GZS-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 idx="4294967295"/>
          </p:nvPr>
        </p:nvSpPr>
        <p:spPr>
          <a:xfrm>
            <a:off x="1547664" y="836712"/>
            <a:ext cx="7596336" cy="488950"/>
          </a:xfrm>
        </p:spPr>
        <p:txBody>
          <a:bodyPr anchor="b"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  <a:cs typeface="Arial" charset="0"/>
              </a:rPr>
              <a:t> </a:t>
            </a:r>
            <a:r>
              <a:rPr lang="sl-SI" altLang="sl-SI" dirty="0" smtClean="0">
                <a:solidFill>
                  <a:srgbClr val="5B7093"/>
                </a:solidFill>
                <a:latin typeface="Calibri" pitchFamily="34" charset="0"/>
                <a:cs typeface="Arial" charset="0"/>
              </a:rPr>
              <a:t>Metod</a:t>
            </a:r>
            <a:r>
              <a:rPr lang="sl-SI" altLang="sl-SI" dirty="0" smtClean="0">
                <a:solidFill>
                  <a:srgbClr val="5B7093"/>
                </a:solidFill>
                <a:latin typeface="Calibri" pitchFamily="34" charset="0"/>
                <a:cs typeface="Arial" charset="0"/>
              </a:rPr>
              <a:t>a </a:t>
            </a:r>
            <a:r>
              <a:rPr lang="sl-SI" altLang="sl-SI" dirty="0" smtClean="0">
                <a:latin typeface="Calibri" pitchFamily="34" charset="0"/>
                <a:cs typeface="Arial" charset="0"/>
              </a:rPr>
              <a:t>za </a:t>
            </a:r>
            <a:r>
              <a:rPr lang="sl-SI" altLang="sl-SI" dirty="0" smtClean="0">
                <a:latin typeface="Calibri" pitchFamily="34" charset="0"/>
                <a:cs typeface="Arial" charset="0"/>
              </a:rPr>
              <a:t>uspeh</a:t>
            </a:r>
            <a:r>
              <a:rPr lang="de-DE" altLang="sl-SI" dirty="0" smtClean="0">
                <a:latin typeface="Calibri" pitchFamily="34" charset="0"/>
                <a:cs typeface="Arial" charset="0"/>
              </a:rPr>
              <a:t>: </a:t>
            </a:r>
            <a:r>
              <a:rPr lang="sl-SI" altLang="sl-SI" dirty="0" smtClean="0">
                <a:latin typeface="Calibri" pitchFamily="34" charset="0"/>
                <a:cs typeface="Arial" charset="0"/>
              </a:rPr>
              <a:t>“magični trikotnik”</a:t>
            </a:r>
            <a:endParaRPr lang="de-DE" altLang="sl-SI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28684" name="Text Box 4"/>
          <p:cNvSpPr txBox="1">
            <a:spLocks noChangeArrowheads="1"/>
          </p:cNvSpPr>
          <p:nvPr/>
        </p:nvSpPr>
        <p:spPr bwMode="auto">
          <a:xfrm rot="8221033">
            <a:off x="695442" y="2505015"/>
            <a:ext cx="1475238" cy="139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sl-SI" altLang="sl-SI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28676" name="Textfeld 5"/>
          <p:cNvSpPr txBox="1">
            <a:spLocks noChangeArrowheads="1"/>
          </p:cNvSpPr>
          <p:nvPr/>
        </p:nvSpPr>
        <p:spPr bwMode="auto">
          <a:xfrm>
            <a:off x="4427984" y="1628800"/>
            <a:ext cx="18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sl-SI" altLang="sl-SI" b="1" dirty="0" smtClean="0">
                <a:solidFill>
                  <a:srgbClr val="3B495F"/>
                </a:solidFill>
                <a:latin typeface="Calibri" pitchFamily="34" charset="0"/>
              </a:rPr>
              <a:t>GOSPODARSTVO</a:t>
            </a:r>
            <a:endParaRPr lang="de-DE" altLang="sl-SI" b="1" dirty="0">
              <a:solidFill>
                <a:srgbClr val="3B495F"/>
              </a:solidFill>
              <a:latin typeface="Calibri" pitchFamily="34" charset="0"/>
            </a:endParaRPr>
          </a:p>
        </p:txBody>
      </p:sp>
      <p:sp>
        <p:nvSpPr>
          <p:cNvPr id="28677" name="Textfeld 6"/>
          <p:cNvSpPr txBox="1">
            <a:spLocks noChangeArrowheads="1"/>
          </p:cNvSpPr>
          <p:nvPr/>
        </p:nvSpPr>
        <p:spPr bwMode="auto">
          <a:xfrm rot="18302725">
            <a:off x="6937437" y="5234534"/>
            <a:ext cx="108012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sl-SI" altLang="sl-SI" b="1" dirty="0" smtClean="0">
                <a:solidFill>
                  <a:srgbClr val="3B495F"/>
                </a:solidFill>
                <a:latin typeface="Calibri" pitchFamily="34" charset="0"/>
              </a:rPr>
              <a:t>POLITIKA</a:t>
            </a:r>
            <a:endParaRPr lang="de-DE" altLang="sl-SI" b="1" dirty="0">
              <a:solidFill>
                <a:srgbClr val="3B495F"/>
              </a:solidFill>
              <a:latin typeface="Calibri" pitchFamily="34" charset="0"/>
            </a:endParaRPr>
          </a:p>
        </p:txBody>
      </p:sp>
      <p:sp>
        <p:nvSpPr>
          <p:cNvPr id="28678" name="Textfeld 7"/>
          <p:cNvSpPr txBox="1">
            <a:spLocks noChangeArrowheads="1"/>
          </p:cNvSpPr>
          <p:nvPr/>
        </p:nvSpPr>
        <p:spPr bwMode="auto">
          <a:xfrm rot="3134179">
            <a:off x="2644975" y="5274279"/>
            <a:ext cx="114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sl-SI" altLang="sl-SI" b="1" dirty="0" smtClean="0">
                <a:solidFill>
                  <a:srgbClr val="3B495F"/>
                </a:solidFill>
                <a:latin typeface="Calibri" pitchFamily="34" charset="0"/>
              </a:rPr>
              <a:t>ZNANOST</a:t>
            </a:r>
            <a:endParaRPr lang="de-DE" altLang="sl-SI" b="1" dirty="0">
              <a:solidFill>
                <a:srgbClr val="3B495F"/>
              </a:solidFill>
              <a:latin typeface="Calibri" pitchFamily="34" charset="0"/>
            </a:endParaRPr>
          </a:p>
        </p:txBody>
      </p:sp>
      <p:sp>
        <p:nvSpPr>
          <p:cNvPr id="18" name="Pfeil nach links und rechts 17"/>
          <p:cNvSpPr/>
          <p:nvPr/>
        </p:nvSpPr>
        <p:spPr>
          <a:xfrm rot="18000000">
            <a:off x="2367329" y="3099305"/>
            <a:ext cx="3143250" cy="714375"/>
          </a:xfrm>
          <a:prstGeom prst="leftRightArrow">
            <a:avLst/>
          </a:prstGeom>
          <a:solidFill>
            <a:srgbClr val="BED600"/>
          </a:solidFill>
          <a:ln>
            <a:solidFill>
              <a:srgbClr val="5F6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8682" name="Textfeld 19"/>
          <p:cNvSpPr txBox="1">
            <a:spLocks noChangeArrowheads="1"/>
          </p:cNvSpPr>
          <p:nvPr/>
        </p:nvSpPr>
        <p:spPr bwMode="auto">
          <a:xfrm>
            <a:off x="4211960" y="3645024"/>
            <a:ext cx="2286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sl-SI" altLang="sl-SI" sz="3200" b="1" dirty="0">
                <a:solidFill>
                  <a:schemeClr val="bg1"/>
                </a:solidFill>
                <a:latin typeface="Calibri" pitchFamily="34" charset="0"/>
              </a:rPr>
              <a:t>Štajerska lesna mreža</a:t>
            </a:r>
            <a:endParaRPr lang="de-DE" altLang="sl-SI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Enakokraki trikotnik 14"/>
          <p:cNvSpPr/>
          <p:nvPr/>
        </p:nvSpPr>
        <p:spPr>
          <a:xfrm>
            <a:off x="3563888" y="2187483"/>
            <a:ext cx="3528392" cy="3041717"/>
          </a:xfrm>
          <a:prstGeom prst="triangl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3B49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latin typeface="Calibri" pitchFamily="34" charset="0"/>
              </a:rPr>
              <a:t>Štajerska lesna mreža</a:t>
            </a:r>
            <a:endParaRPr lang="sl-SI" sz="2400" b="1" dirty="0">
              <a:latin typeface="Calibri" pitchFamily="34" charset="0"/>
            </a:endParaRPr>
          </a:p>
        </p:txBody>
      </p:sp>
      <p:sp>
        <p:nvSpPr>
          <p:cNvPr id="16" name="Pfeil nach links und rechts 17"/>
          <p:cNvSpPr/>
          <p:nvPr/>
        </p:nvSpPr>
        <p:spPr>
          <a:xfrm rot="3600000" flipH="1">
            <a:off x="5175642" y="3099305"/>
            <a:ext cx="3143250" cy="714375"/>
          </a:xfrm>
          <a:prstGeom prst="leftRightArrow">
            <a:avLst/>
          </a:prstGeom>
          <a:solidFill>
            <a:srgbClr val="BED600"/>
          </a:solidFill>
          <a:ln>
            <a:solidFill>
              <a:srgbClr val="5F6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0" name="Pfeil nach links und rechts 17"/>
          <p:cNvSpPr/>
          <p:nvPr/>
        </p:nvSpPr>
        <p:spPr>
          <a:xfrm flipH="1">
            <a:off x="3779912" y="5378921"/>
            <a:ext cx="3143250" cy="714375"/>
          </a:xfrm>
          <a:prstGeom prst="leftRightArrow">
            <a:avLst/>
          </a:prstGeom>
          <a:solidFill>
            <a:srgbClr val="BED600"/>
          </a:solidFill>
          <a:ln>
            <a:solidFill>
              <a:srgbClr val="5F6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13" name="Slika 6" descr="Logo_GZS-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5"/>
          <p:cNvSpPr txBox="1">
            <a:spLocks noChangeArrowheads="1"/>
          </p:cNvSpPr>
          <p:nvPr/>
        </p:nvSpPr>
        <p:spPr bwMode="auto">
          <a:xfrm>
            <a:off x="1547664" y="745540"/>
            <a:ext cx="75963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de-DE" sz="2800" b="1" dirty="0">
                <a:solidFill>
                  <a:srgbClr val="5B7093"/>
                </a:solidFill>
                <a:latin typeface="Calibri" pitchFamily="34" charset="0"/>
              </a:rPr>
              <a:t>P</a:t>
            </a:r>
            <a:r>
              <a:rPr lang="sl-SI" sz="2800" b="1" dirty="0">
                <a:solidFill>
                  <a:srgbClr val="5B7093"/>
                </a:solidFill>
                <a:latin typeface="Calibri" pitchFamily="34" charset="0"/>
              </a:rPr>
              <a:t>rojekti</a:t>
            </a:r>
            <a:r>
              <a:rPr lang="de-DE" sz="2800" b="1" dirty="0">
                <a:solidFill>
                  <a:srgbClr val="5B7093"/>
                </a:solidFill>
                <a:latin typeface="Calibri" pitchFamily="34" charset="0"/>
              </a:rPr>
              <a:t> &amp; </a:t>
            </a:r>
            <a:r>
              <a:rPr lang="sl-SI" sz="2800" b="1" dirty="0">
                <a:solidFill>
                  <a:srgbClr val="5B7093"/>
                </a:solidFill>
                <a:latin typeface="Calibri" pitchFamily="34" charset="0"/>
              </a:rPr>
              <a:t>proizvodi</a:t>
            </a:r>
            <a:endParaRPr lang="de-DE" sz="2800" b="1" dirty="0">
              <a:solidFill>
                <a:srgbClr val="5B7093"/>
              </a:solidFill>
              <a:latin typeface="Calibri" pitchFamily="34" charset="0"/>
            </a:endParaRPr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619672" y="1772816"/>
          <a:ext cx="7402513" cy="419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Image" r:id="rId3" imgW="11123810" imgH="5980952" progId="">
                  <p:embed/>
                </p:oleObj>
              </mc:Choice>
              <mc:Fallback>
                <p:oleObj name="Image" r:id="rId3" imgW="11123810" imgH="5980952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179"/>
                      <a:stretch>
                        <a:fillRect/>
                      </a:stretch>
                    </p:blipFill>
                    <p:spPr bwMode="auto">
                      <a:xfrm>
                        <a:off x="1619672" y="1772816"/>
                        <a:ext cx="7402513" cy="419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rgbClr val="70868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AutoShape 5" descr="415042108@13102014-1A41"/>
          <p:cNvSpPr>
            <a:spLocks noChangeAspect="1" noChangeArrowheads="1"/>
          </p:cNvSpPr>
          <p:nvPr/>
        </p:nvSpPr>
        <p:spPr bwMode="auto">
          <a:xfrm>
            <a:off x="1709738" y="2219325"/>
            <a:ext cx="572452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6" name="Slika 6" descr="Logo_GZS-blu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smtClean="0">
                <a:solidFill>
                  <a:schemeClr val="folHlink"/>
                </a:solidFill>
                <a:latin typeface="Calibri" pitchFamily="34" charset="0"/>
              </a:rPr>
              <a:t>Kaj moramo narediti v Sloveniji?</a:t>
            </a:r>
            <a:endParaRPr lang="en-US" altLang="sl-SI" smtClean="0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63688" y="1700808"/>
            <a:ext cx="7056784" cy="4464521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Osnova je vzpostavitev gospodarstvu bolj prijaznega poslovnega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okolja (znižanje stroškov dela, fleksibilna delovno pravna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zakonodaja …).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sl-SI" altLang="sl-SI" sz="2000" dirty="0" smtClean="0">
              <a:latin typeface="Calibri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Gozdno lesni sektor se mora povezati z MGRT in MKGP za skupno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zastavitev samostojne gospodarske politike.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sl-SI" altLang="sl-SI" sz="2000" dirty="0" smtClean="0">
              <a:latin typeface="Calibri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Panožna in sektorska politika se morata nasloniti na Strategijo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pametne specializacije, ki išče ključne slovenske proizvode in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storitve, s katerimi bi lahko uspeli na globalnem trgu (lesena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gradnja, pohištvo s poudarkom na dizajnu, stavbno pohištvo …).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sl-SI" altLang="sl-SI" sz="2000" dirty="0" smtClean="0">
              <a:latin typeface="Calibri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sl-SI" altLang="sl-SI" sz="2400" b="1" i="1" dirty="0" smtClean="0">
              <a:latin typeface="Calibri" pitchFamily="34" charset="0"/>
            </a:endParaRPr>
          </a:p>
          <a:p>
            <a:pPr marL="533400" indent="-533400" algn="ctr" eaLnBrk="1" hangingPunct="1">
              <a:lnSpc>
                <a:spcPct val="90000"/>
              </a:lnSpc>
              <a:buFontTx/>
              <a:buNone/>
            </a:pPr>
            <a:endParaRPr lang="sl-SI" altLang="sl-SI" sz="2400" b="1" i="1" dirty="0" smtClean="0">
              <a:latin typeface="Calibri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30725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smtClean="0">
                <a:solidFill>
                  <a:schemeClr val="folHlink"/>
                </a:solidFill>
                <a:latin typeface="Calibri" pitchFamily="34" charset="0"/>
              </a:rPr>
              <a:t>Kaj moramo narediti v Sloveniji?</a:t>
            </a:r>
            <a:endParaRPr lang="en-US" altLang="sl-SI" smtClean="0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91680" y="1628800"/>
            <a:ext cx="7272808" cy="424847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Najprej je potrebno organizirati skupino vplivnih oseb iz panoge,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ministrstev in politike, za oblikovanje panožne strategije in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programa, s potrebno kadrovsko finančno podporo.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sl-SI" altLang="sl-SI" sz="2000" b="1" i="1" dirty="0" smtClean="0">
              <a:latin typeface="Calibri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sl-SI" altLang="sl-SI" sz="2000" b="1" dirty="0" smtClean="0">
                <a:latin typeface="Calibri" pitchFamily="34" charset="0"/>
              </a:rPr>
              <a:t>Vpeljati bo potrebno nov pristop k oblikovanju panožne strategije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sl-SI" altLang="sl-SI" sz="2000" b="1" dirty="0" smtClean="0">
                <a:latin typeface="Calibri" pitchFamily="34" charset="0"/>
              </a:rPr>
              <a:t>– potrebno bo prisluhniti skupinam direktorjev podjetij, s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sl-SI" altLang="sl-SI" sz="2000" b="1" dirty="0" smtClean="0">
                <a:latin typeface="Calibri" pitchFamily="34" charset="0"/>
              </a:rPr>
              <a:t>katerimi izdelki / kako še lahko konkuriramo na globalnem trgu.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sl-SI" altLang="sl-SI" sz="2000" b="1" dirty="0" smtClean="0">
                <a:latin typeface="Calibri" pitchFamily="34" charset="0"/>
              </a:rPr>
              <a:t>Potem pa na tej osnovi oblikovati programe za pospešitev razvoja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sl-SI" altLang="sl-SI" sz="2000" b="1" dirty="0" smtClean="0">
                <a:latin typeface="Calibri" pitchFamily="34" charset="0"/>
              </a:rPr>
              <a:t>in prodaje teh izdelkov.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sl-SI" altLang="sl-SI" sz="2000" dirty="0" smtClean="0">
              <a:latin typeface="Calibri" pitchFamily="34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Nato bo potrebno vzpostaviti okolje, v katerem bo mogoče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sl-SI" altLang="sl-SI" sz="2000" dirty="0" smtClean="0">
                <a:latin typeface="Calibri" pitchFamily="34" charset="0"/>
              </a:rPr>
              <a:t>zastavljeno gospodarsko strategijo tudi izpeljati.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sl-SI" altLang="sl-SI" sz="2000" b="1" i="1" dirty="0" smtClean="0">
              <a:latin typeface="Calibri" pitchFamily="34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endParaRPr lang="sl-SI" altLang="sl-SI" sz="2400" b="1" i="1" dirty="0" smtClean="0">
              <a:latin typeface="Calibri" pitchFamily="34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31749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47664" y="1412131"/>
            <a:ext cx="7596336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solidFill>
                  <a:schemeClr val="folHlink"/>
                </a:solidFill>
                <a:latin typeface="Calibri" pitchFamily="34" charset="0"/>
              </a:rPr>
              <a:t>Pa veselo na delo.</a:t>
            </a:r>
            <a:endParaRPr lang="en-US" altLang="sl-SI" dirty="0" smtClean="0">
              <a:solidFill>
                <a:schemeClr val="folHlink"/>
              </a:solidFill>
              <a:latin typeface="Calibri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47664" y="2420838"/>
            <a:ext cx="7596336" cy="360045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endParaRPr lang="sl-SI" altLang="sl-SI" sz="2000" b="1" i="1" dirty="0" smtClean="0">
              <a:latin typeface="Calibri" pitchFamily="34" charset="0"/>
            </a:endParaRPr>
          </a:p>
          <a:p>
            <a:pPr marL="533400" indent="-533400" eaLnBrk="1" hangingPunct="1">
              <a:buFontTx/>
              <a:buNone/>
            </a:pPr>
            <a:endParaRPr lang="sl-SI" altLang="sl-SI" sz="2000" b="1" i="1" dirty="0" smtClean="0">
              <a:latin typeface="Calibri" pitchFamily="34" charset="0"/>
            </a:endParaRPr>
          </a:p>
          <a:p>
            <a:pPr marL="533400" indent="-533400" algn="ctr" eaLnBrk="1" hangingPunct="1">
              <a:buFontTx/>
              <a:buNone/>
            </a:pPr>
            <a:r>
              <a:rPr lang="sl-SI" altLang="sl-SI" sz="3200" b="1" i="1" dirty="0" smtClean="0">
                <a:latin typeface="Calibri" pitchFamily="34" charset="0"/>
              </a:rPr>
              <a:t>Hvala za pozornost</a:t>
            </a:r>
            <a:r>
              <a:rPr lang="sl-SI" altLang="sl-SI" sz="2000" b="1" i="1" dirty="0" smtClean="0">
                <a:latin typeface="Calibri" pitchFamily="34" charset="0"/>
              </a:rPr>
              <a:t>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32773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Kronološki pregled vzrokov za nazadovanje lesnopredelovalne panoge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63713" y="1844675"/>
            <a:ext cx="7058025" cy="36004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do leta 1990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Imela je tudi razmeroma dobro organizirano prodajno mrežo preko podjetij Slovenijales in Lesnina, kar je bilo bistvenega pomena za razmeroma uspešen izvoz izdelkov v številne države sveta. 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Imela je dobro povezavo z gozdarstvom in s tem zanesljivo oskrbo z gozdno lesnimi </a:t>
            </a:r>
            <a:r>
              <a:rPr lang="sl-SI" altLang="sl-SI" sz="1800" dirty="0" err="1" smtClean="0">
                <a:latin typeface="Calibri" pitchFamily="34" charset="0"/>
              </a:rPr>
              <a:t>sortimenti</a:t>
            </a:r>
            <a:r>
              <a:rPr lang="sl-SI" altLang="sl-SI" sz="1800" dirty="0" smtClean="0">
                <a:latin typeface="Calibri" pitchFamily="34" charset="0"/>
              </a:rPr>
              <a:t> iz državnih in iz zasebnih gozdov.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Razvojne dejavnosti so bile najintenzivnejše do 80ih let, ko se začne “stabilizacija” (do takrat postavljena večina lesnopredelovalnih tovarn). 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Takratni razvojni oddelki v podjetjih so bili sicer številčni, a praviloma premalo povezani s trženjem in s proizvodnjo.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 dirty="0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6149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Kronološki pregled vzrokov za nazadovanje lesnopredelovalne panoge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697" y="1916832"/>
            <a:ext cx="6840760" cy="388843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do leta 1990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Panoga je tako vstopila v samostojno državo Slovenijo s pretežno velikimi podjetji, ki so izdelovala dovolj kvalitetne in cenovno ugodne izdelke za široko potrošnjo. 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Razvojna vlaganja so bila bistveno manjša kot pri zahodnih podjetjih, zato je bila njihova razvojna kapaciteta že takrat šibkejša.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V 80ih letih je lesnopredelovalna panoga dosegla svoj vrh z več kot 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35 000 zaposlenimi. Takrat je bila to ena izmed najmočnejših gospodarskih panog v Sloveniji.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7173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Kronološki pregled vzrokov za nazadovanje lesnopredelovalne panoge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1" y="1772816"/>
            <a:ext cx="6841306" cy="4536504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od 1990 do 2007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Z osamosvojitvijo je bil izgubljen precejšen del tržišča</a:t>
            </a:r>
            <a:r>
              <a:rPr lang="sl-SI" altLang="sl-SI" sz="1800" dirty="0" smtClean="0"/>
              <a:t> </a:t>
            </a:r>
            <a:r>
              <a:rPr lang="sl-SI" altLang="sl-SI" sz="1800" dirty="0" smtClean="0">
                <a:latin typeface="Calibri" pitchFamily="34" charset="0"/>
              </a:rPr>
              <a:t>nekdanje države</a:t>
            </a:r>
            <a:r>
              <a:rPr lang="sl-SI" altLang="sl-SI" sz="1800" dirty="0" smtClean="0"/>
              <a:t>.</a:t>
            </a:r>
          </a:p>
          <a:p>
            <a:pPr marL="0" indent="0" eaLnBrk="1" hangingPunct="1">
              <a:buFontTx/>
              <a:buNone/>
            </a:pPr>
            <a:endParaRPr lang="sl-SI" altLang="sl-SI" sz="10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Leta 1992 javni sektor doseže bistveno povišanje plač, njihovo razmerje do plač gospodarstva do leta 2000 še narašča (od +20% do +35%). 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 Delovno intenzivna podjetja</a:t>
            </a:r>
            <a:r>
              <a:rPr lang="sl-SI" altLang="sl-SI" sz="1800" dirty="0" smtClean="0"/>
              <a:t> </a:t>
            </a:r>
            <a:r>
              <a:rPr lang="sl-SI" altLang="sl-SI" sz="1800" dirty="0" smtClean="0">
                <a:latin typeface="Calibri" pitchFamily="34" charset="0"/>
              </a:rPr>
              <a:t>so te in druge (</a:t>
            </a:r>
            <a:r>
              <a:rPr lang="sl-SI" altLang="sl-SI" sz="1800" dirty="0" err="1" smtClean="0">
                <a:latin typeface="Calibri" pitchFamily="34" charset="0"/>
              </a:rPr>
              <a:t>pre</a:t>
            </a:r>
            <a:r>
              <a:rPr lang="sl-SI" altLang="sl-SI" sz="1800" dirty="0" smtClean="0">
                <a:latin typeface="Calibri" pitchFamily="34" charset="0"/>
              </a:rPr>
              <a:t>)velike obremenitve “nadomestila” s prihranki na račun zmanjšanja vlaganj v razvoj.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 Od leta 1993 do 1996 so bili razvojni oddelki v panogi zdesetkani.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Veliko podjetij pa kljub krčenju razvoja tega pritiska ni preživelo in panoga je v 90ih letih izgubila 10 000 delovnih mest.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sl-SI" altLang="sl-SI" sz="1800" dirty="0" smtClean="0">
              <a:latin typeface="Calibri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8197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Kronološki pregled vzrokov za nazadovanje lesnopredelovalne panoge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1" y="1916112"/>
            <a:ext cx="6769298" cy="396115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od 1990 do 2007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Leta 1996 podelitev 20-letnih koncesij za posek v državnih gozdovih, kar še dodatno loči poslovanje gozdarjev in lesarjev.</a:t>
            </a:r>
          </a:p>
          <a:p>
            <a:pPr marL="0" indent="0" eaLnBrk="1" hangingPunct="1">
              <a:buFontTx/>
              <a:buNone/>
            </a:pPr>
            <a:endParaRPr lang="sl-SI" altLang="sl-SI" sz="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Tolar je bil močna valuta (60 % apreciacija v 15 letih), lesnopredelovalna podjetja pa so bila v 90ih še do 10-krat večji izvozniki kot uvozniki.</a:t>
            </a:r>
            <a:r>
              <a:rPr lang="sl-SI" altLang="sl-SI" sz="1800" dirty="0" smtClean="0"/>
              <a:t> </a:t>
            </a:r>
          </a:p>
          <a:p>
            <a:pPr marL="0" indent="0" eaLnBrk="1" hangingPunct="1">
              <a:buFontTx/>
              <a:buNone/>
            </a:pPr>
            <a:endParaRPr lang="sl-SI" altLang="sl-SI" sz="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Vse obdobje samostojne Slovenije je delo nadpovprečno obdavčeno, kar je delovno intenzivne panoge nadpovprečno obremenilo.</a:t>
            </a:r>
            <a:endParaRPr lang="sl-SI" altLang="sl-SI" sz="1800" dirty="0" smtClean="0"/>
          </a:p>
          <a:p>
            <a:pPr marL="0" indent="0" eaLnBrk="1" hangingPunct="1"/>
            <a:endParaRPr lang="sl-SI" altLang="sl-SI" sz="800" dirty="0" smtClean="0"/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Del razvojne akumulacije je odnesla tudi privatizacija podjetij.</a:t>
            </a:r>
          </a:p>
          <a:p>
            <a:pPr marL="0" indent="0" eaLnBrk="1" hangingPunct="1">
              <a:buFontTx/>
              <a:buNone/>
            </a:pPr>
            <a:endParaRPr lang="sl-SI" altLang="sl-SI" sz="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Ministrstvo za gospodarstvo izvaja horizontalno gospodarsko politiko, ki je za delovno intenzivne panoge neprimerna.</a:t>
            </a: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/>
            <a:endParaRPr lang="sl-SI" altLang="sl-SI" sz="1800" dirty="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9221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Kronološki pregled vzrokov za nazadovanje lesnopredelovalne panoge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1" y="1916112"/>
            <a:ext cx="6841306" cy="403316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sl-SI" altLang="sl-SI" sz="1800" b="1" dirty="0" smtClean="0">
                <a:solidFill>
                  <a:schemeClr val="folHlink"/>
                </a:solidFill>
                <a:latin typeface="Calibri" pitchFamily="34" charset="0"/>
              </a:rPr>
              <a:t>od 1990 do 2007</a:t>
            </a: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Velika obremenitev za panožna podjetja so bile tudi pretirano ostre okoljske zahteve,</a:t>
            </a:r>
            <a:r>
              <a:rPr lang="sl-SI" altLang="sl-SI" sz="1800" dirty="0" smtClean="0"/>
              <a:t> </a:t>
            </a:r>
            <a:r>
              <a:rPr lang="sl-SI" altLang="sl-SI" sz="1800" dirty="0" smtClean="0">
                <a:latin typeface="Calibri" pitchFamily="34" charset="0"/>
              </a:rPr>
              <a:t>še posebno na področju kurilnih naprav </a:t>
            </a:r>
            <a:r>
              <a:rPr lang="sl-SI" altLang="sl-SI" sz="1800" dirty="0" smtClean="0"/>
              <a:t>(</a:t>
            </a:r>
            <a:r>
              <a:rPr lang="sl-SI" altLang="sl-SI" sz="1800" dirty="0" smtClean="0">
                <a:latin typeface="Calibri" pitchFamily="34" charset="0"/>
              </a:rPr>
              <a:t>najostrejša zakonodaja v EU).</a:t>
            </a:r>
            <a:endParaRPr lang="sl-SI" altLang="sl-SI" sz="1800" dirty="0" smtClean="0"/>
          </a:p>
          <a:p>
            <a:pPr marL="0" indent="0" eaLnBrk="1" hangingPunct="1">
              <a:buFontTx/>
              <a:buNone/>
            </a:pPr>
            <a:endParaRPr lang="sl-SI" altLang="sl-SI" sz="900" dirty="0" smtClean="0"/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Navedeni in drugi dejavniki so potrošili (</a:t>
            </a:r>
            <a:r>
              <a:rPr lang="sl-SI" altLang="sl-SI" sz="1800" dirty="0" err="1" smtClean="0">
                <a:latin typeface="Calibri" pitchFamily="34" charset="0"/>
              </a:rPr>
              <a:t>pre</a:t>
            </a:r>
            <a:r>
              <a:rPr lang="sl-SI" altLang="sl-SI" sz="1800" dirty="0" smtClean="0">
                <a:latin typeface="Calibri" pitchFamily="34" charset="0"/>
              </a:rPr>
              <a:t>)velik del razvojnih sredstev: po študiji Inštituta za ekonomska raziskovanja iz leta 2007 so razvidna 7-krat nižja razvojna vlaganja na zaposlenega kot pri avstrijskih lesarjih ob 4-krat manj razvojnega kadra v podjetjih</a:t>
            </a:r>
            <a:r>
              <a:rPr lang="sl-SI" altLang="sl-SI" sz="1800" dirty="0" smtClean="0"/>
              <a:t> </a:t>
            </a:r>
            <a:r>
              <a:rPr lang="sl-SI" altLang="sl-SI" sz="1800" dirty="0" smtClean="0">
                <a:latin typeface="Calibri" pitchFamily="34" charset="0"/>
              </a:rPr>
              <a:t>in s še večjo razliko na panožnem nivoju.</a:t>
            </a:r>
          </a:p>
          <a:p>
            <a:pPr marL="0" indent="0" eaLnBrk="1" hangingPunct="1"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sl-SI" altLang="sl-SI" sz="1800" dirty="0" smtClean="0">
                <a:latin typeface="Calibri" pitchFamily="34" charset="0"/>
              </a:rPr>
              <a:t>Žal se tudi</a:t>
            </a:r>
            <a:r>
              <a:rPr lang="sl-SI" altLang="sl-SI" sz="1800" dirty="0" smtClean="0"/>
              <a:t> </a:t>
            </a:r>
            <a:r>
              <a:rPr lang="sl-SI" altLang="sl-SI" sz="1800" dirty="0" smtClean="0">
                <a:latin typeface="Calibri" pitchFamily="34" charset="0"/>
              </a:rPr>
              <a:t>mnoga lesnopredelovalna podjetja niso dovolj zavedala nujnosti prilagoditve hitro napredujoči globalizaciji.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l-SI" altLang="sl-SI" sz="1800" dirty="0" smtClean="0"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sl-SI" altLang="sl-SI" sz="1800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10245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dirty="0" smtClean="0">
                <a:latin typeface="Calibri" pitchFamily="34" charset="0"/>
              </a:rPr>
              <a:t>Kronološki pregled vzrokov za nazadovanje lesnopredelovalne panoge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0" y="1916113"/>
            <a:ext cx="7058025" cy="36004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sl-SI" altLang="sl-SI" b="1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</a:pPr>
            <a:endParaRPr lang="sl-SI" altLang="sl-SI" smtClean="0">
              <a:latin typeface="Calibri" pitchFamily="34" charset="0"/>
            </a:endParaRPr>
          </a:p>
          <a:p>
            <a:pPr marL="0" indent="0" eaLnBrk="1" hangingPunct="1"/>
            <a:endParaRPr lang="sl-SI" altLang="sl-SI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11269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Grafikon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00213"/>
            <a:ext cx="6624736" cy="460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35150" y="692150"/>
            <a:ext cx="7058025" cy="720725"/>
          </a:xfrm>
        </p:spPr>
        <p:txBody>
          <a:bodyPr/>
          <a:lstStyle/>
          <a:p>
            <a:pPr algn="ctr" eaLnBrk="1" hangingPunct="1"/>
            <a:r>
              <a:rPr lang="sl-SI" altLang="sl-SI" smtClean="0">
                <a:latin typeface="Calibri" pitchFamily="34" charset="0"/>
              </a:rPr>
              <a:t>Pričakovano  pomanjkanje lesa po letu 2020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79613" y="1916113"/>
            <a:ext cx="6554787" cy="36004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sl-SI" altLang="sl-SI" b="1" smtClean="0"/>
          </a:p>
          <a:p>
            <a:pPr marL="0" indent="0" eaLnBrk="1" hangingPunct="1">
              <a:buFontTx/>
              <a:buNone/>
            </a:pPr>
            <a:endParaRPr lang="sl-SI" altLang="sl-SI" b="1" smtClean="0"/>
          </a:p>
          <a:p>
            <a:pPr marL="0" indent="0" eaLnBrk="1" hangingPunct="1">
              <a:buFontTx/>
              <a:buNone/>
            </a:pPr>
            <a:r>
              <a:rPr lang="sl-SI" altLang="sl-SI" b="1" smtClean="0">
                <a:latin typeface="Calibri" pitchFamily="34" charset="0"/>
              </a:rPr>
              <a:t> </a:t>
            </a:r>
            <a:endParaRPr lang="sl-SI" altLang="sl-SI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981075"/>
            <a:ext cx="1476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sl-SI" altLang="sl-SI" sz="800" b="1">
                <a:solidFill>
                  <a:schemeClr val="bg1"/>
                </a:solidFill>
                <a:latin typeface="Verdana" pitchFamily="34" charset="0"/>
              </a:rPr>
              <a:t>Združenje lesne in pohištvene industrije</a:t>
            </a:r>
          </a:p>
        </p:txBody>
      </p:sp>
      <p:pic>
        <p:nvPicPr>
          <p:cNvPr id="12293" name="Slika 6" descr="Logo_GZS-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92075"/>
            <a:ext cx="147796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700213"/>
            <a:ext cx="7096125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PoljeZBesedilom 6"/>
          <p:cNvSpPr txBox="1">
            <a:spLocks noChangeArrowheads="1"/>
          </p:cNvSpPr>
          <p:nvPr/>
        </p:nvSpPr>
        <p:spPr bwMode="auto">
          <a:xfrm>
            <a:off x="1908175" y="5516563"/>
            <a:ext cx="5688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sl-SI" altLang="sl-SI" sz="1200" i="1">
                <a:solidFill>
                  <a:srgbClr val="606060"/>
                </a:solidFill>
              </a:rPr>
              <a:t>Vir: dr. Guido Hora, Fraunhofer Institute, Nemčija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ja_160[1]">
  <a:themeElements>
    <a:clrScheme name="prezentacija_160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ija_160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ija_160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160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160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160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160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160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160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160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160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160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160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160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zentacija_160[1]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ezentacija_160[1]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rezentacija_160[1]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ezentacija_160[1]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prezentacija_160[1]</Template>
  <TotalTime>2310</TotalTime>
  <Words>2030</Words>
  <Application>Microsoft Office PowerPoint</Application>
  <PresentationFormat>Diaprojekcija na zaslonu (4:3)</PresentationFormat>
  <Paragraphs>309</Paragraphs>
  <Slides>29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2</vt:i4>
      </vt:variant>
      <vt:variant>
        <vt:lpstr>Naslovi diapozitivov</vt:lpstr>
      </vt:variant>
      <vt:variant>
        <vt:i4>29</vt:i4>
      </vt:variant>
    </vt:vector>
  </HeadingPairs>
  <TitlesOfParts>
    <vt:vector size="38" baseType="lpstr">
      <vt:lpstr>Arial Unicode MS</vt:lpstr>
      <vt:lpstr>Arial</vt:lpstr>
      <vt:lpstr>Calibri</vt:lpstr>
      <vt:lpstr>Tahoma</vt:lpstr>
      <vt:lpstr>Times New Roman</vt:lpstr>
      <vt:lpstr>Verdana</vt:lpstr>
      <vt:lpstr>prezentacija_160[1]</vt:lpstr>
      <vt:lpstr>Photo Editor Photo</vt:lpstr>
      <vt:lpstr>Image</vt:lpstr>
      <vt:lpstr>VZROKI ZA PROPADANJE LESNE IN POHIŠTVENE INDUSTRIJE V SLOVENIJI IN PREDLOGI ZA NJENO PONOVNO RAST</vt:lpstr>
      <vt:lpstr>Kronološki pregled vzrokov za nazadovanje lesnopredelovalne panoge</vt:lpstr>
      <vt:lpstr>Kronološki pregled vzrokov za nazadovanje lesnopredelovalne panoge</vt:lpstr>
      <vt:lpstr>Kronološki pregled vzrokov za nazadovanje lesnopredelovalne panoge</vt:lpstr>
      <vt:lpstr>Kronološki pregled vzrokov za nazadovanje lesnopredelovalne panoge</vt:lpstr>
      <vt:lpstr>Kronološki pregled vzrokov za nazadovanje lesnopredelovalne panoge</vt:lpstr>
      <vt:lpstr>Kronološki pregled vzrokov za nazadovanje lesnopredelovalne panoge</vt:lpstr>
      <vt:lpstr>Kronološki pregled vzrokov za nazadovanje lesnopredelovalne panoge</vt:lpstr>
      <vt:lpstr>Pričakovano  pomanjkanje lesa po letu 2020</vt:lpstr>
      <vt:lpstr>Kronološki pregled vzrokov za nazadovanje lesnopredelovalne panoge</vt:lpstr>
      <vt:lpstr>Kronološki pregled vzrokov za nazadovanje lesnopredelovalne panoge</vt:lpstr>
      <vt:lpstr>Gibanje dodane vrednosti na zaposlenega</vt:lpstr>
      <vt:lpstr>PowerPointova predstavitev</vt:lpstr>
      <vt:lpstr>Poslovanje lesnopredelovalne panoge v 2013</vt:lpstr>
      <vt:lpstr>Kronološki pregled vzrokov za nazadovanje lesnopredelovalne panoge</vt:lpstr>
      <vt:lpstr>Izvedeni ukrepi</vt:lpstr>
      <vt:lpstr>Izvedeni ukrepi</vt:lpstr>
      <vt:lpstr>Izvedeni ukrepi</vt:lpstr>
      <vt:lpstr>Predlogi za ponovno rast</vt:lpstr>
      <vt:lpstr>Predlogi za ponovno rast</vt:lpstr>
      <vt:lpstr>Predlogi za ponovno rast</vt:lpstr>
      <vt:lpstr>Avstrijski model</vt:lpstr>
      <vt:lpstr>                             Organizacijska struktura                                         Štajerska lesna mreža</vt:lpstr>
      <vt:lpstr>PowerPointova predstavitev</vt:lpstr>
      <vt:lpstr> Metoda za uspeh: “magični trikotnik”</vt:lpstr>
      <vt:lpstr>PowerPointova predstavitev</vt:lpstr>
      <vt:lpstr>Kaj moramo narediti v Sloveniji?</vt:lpstr>
      <vt:lpstr>Kaj moramo narediti v Sloveniji?</vt:lpstr>
      <vt:lpstr>Pa veselo na delo.</vt:lpstr>
    </vt:vector>
  </TitlesOfParts>
  <Company>Gospodarska Zbornica Slovenije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Lesarstvo</dc:creator>
  <cp:lastModifiedBy>Igor Milavec</cp:lastModifiedBy>
  <cp:revision>279</cp:revision>
  <dcterms:created xsi:type="dcterms:W3CDTF">2011-09-13T12:32:02Z</dcterms:created>
  <dcterms:modified xsi:type="dcterms:W3CDTF">2014-10-24T04:48:19Z</dcterms:modified>
</cp:coreProperties>
</file>